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83" r:id="rId4"/>
  </p:sldMasterIdLst>
  <p:notesMasterIdLst>
    <p:notesMasterId r:id="rId43"/>
  </p:notesMasterIdLst>
  <p:sldIdLst>
    <p:sldId id="348" r:id="rId5"/>
    <p:sldId id="368" r:id="rId6"/>
    <p:sldId id="266" r:id="rId7"/>
    <p:sldId id="369" r:id="rId8"/>
    <p:sldId id="425" r:id="rId9"/>
    <p:sldId id="301" r:id="rId10"/>
    <p:sldId id="404" r:id="rId11"/>
    <p:sldId id="366" r:id="rId12"/>
    <p:sldId id="345" r:id="rId13"/>
    <p:sldId id="379" r:id="rId14"/>
    <p:sldId id="405" r:id="rId15"/>
    <p:sldId id="422" r:id="rId16"/>
    <p:sldId id="421" r:id="rId17"/>
    <p:sldId id="424" r:id="rId18"/>
    <p:sldId id="419" r:id="rId19"/>
    <p:sldId id="423" r:id="rId20"/>
    <p:sldId id="293" r:id="rId21"/>
    <p:sldId id="296" r:id="rId22"/>
    <p:sldId id="381" r:id="rId23"/>
    <p:sldId id="382" r:id="rId24"/>
    <p:sldId id="360" r:id="rId25"/>
    <p:sldId id="426" r:id="rId26"/>
    <p:sldId id="427" r:id="rId27"/>
    <p:sldId id="428" r:id="rId28"/>
    <p:sldId id="429" r:id="rId29"/>
    <p:sldId id="430" r:id="rId30"/>
    <p:sldId id="408" r:id="rId31"/>
    <p:sldId id="410" r:id="rId32"/>
    <p:sldId id="411" r:id="rId33"/>
    <p:sldId id="412" r:id="rId34"/>
    <p:sldId id="409" r:id="rId35"/>
    <p:sldId id="413" r:id="rId36"/>
    <p:sldId id="414" r:id="rId37"/>
    <p:sldId id="416" r:id="rId38"/>
    <p:sldId id="417" r:id="rId39"/>
    <p:sldId id="415" r:id="rId40"/>
    <p:sldId id="386" r:id="rId41"/>
    <p:sldId id="300"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425"/>
            <p14:sldId id="301"/>
            <p14:sldId id="404"/>
            <p14:sldId id="366"/>
          </p14:sldIdLst>
        </p14:section>
        <p14:section name="Introduction" id="{F0DE2BC7-061B-2B4D-B4A1-7E163FF8388D}">
          <p14:sldIdLst>
            <p14:sldId id="345"/>
            <p14:sldId id="379"/>
            <p14:sldId id="405"/>
            <p14:sldId id="422"/>
            <p14:sldId id="421"/>
            <p14:sldId id="424"/>
            <p14:sldId id="419"/>
            <p14:sldId id="423"/>
          </p14:sldIdLst>
        </p14:section>
        <p14:section name="Talk Tasks and CfUs" id="{96AC0106-5C9E-EE49-9836-5BA4402876EC}">
          <p14:sldIdLst>
            <p14:sldId id="293"/>
            <p14:sldId id="296"/>
            <p14:sldId id="381"/>
            <p14:sldId id="382"/>
          </p14:sldIdLst>
        </p14:section>
        <p14:section name="Activity section" id="{BD5FF53A-417F-2146-B3D7-E77E57E670DF}">
          <p14:sldIdLst>
            <p14:sldId id="360"/>
            <p14:sldId id="426"/>
            <p14:sldId id="427"/>
            <p14:sldId id="428"/>
            <p14:sldId id="429"/>
            <p14:sldId id="430"/>
            <p14:sldId id="408"/>
            <p14:sldId id="410"/>
            <p14:sldId id="411"/>
            <p14:sldId id="412"/>
            <p14:sldId id="409"/>
            <p14:sldId id="413"/>
            <p14:sldId id="414"/>
            <p14:sldId id="416"/>
            <p14:sldId id="417"/>
            <p14:sldId id="415"/>
            <p14:sldId id="386"/>
            <p14:sldId id="300"/>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1301" autoAdjust="0"/>
  </p:normalViewPr>
  <p:slideViewPr>
    <p:cSldViewPr snapToGrid="0">
      <p:cViewPr varScale="1">
        <p:scale>
          <a:sx n="70" d="100"/>
          <a:sy n="70" d="100"/>
        </p:scale>
        <p:origin x="1616"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slide" Target="slides/slide37.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Stretch: how does this graph show that the specific latent heat of vaporisation is greater than the specific latent heat of fusion? </a:t>
            </a:r>
          </a:p>
          <a:p>
            <a:endParaRPr lang="en-GB" sz="1200" dirty="0"/>
          </a:p>
          <a:p>
            <a:r>
              <a:rPr lang="en-GB" sz="1200" dirty="0"/>
              <a:t>Answer: the line is longer. This means that more energy is supplied during the change of state from liquid to gas than from solid to liquid. This is because more energy is needed to overcome </a:t>
            </a:r>
            <a:r>
              <a:rPr lang="en-GB" sz="1200" b="1" dirty="0"/>
              <a:t>all </a:t>
            </a:r>
            <a:r>
              <a:rPr lang="en-GB" sz="1200" b="0" dirty="0"/>
              <a:t>the forces of attraction holding the molecules together. </a:t>
            </a:r>
          </a:p>
          <a:p>
            <a:r>
              <a:rPr lang="en-GB" sz="1200" b="0" dirty="0"/>
              <a:t>Note - this would still be the case if time was on the x axis, assuming that the substance was heated at a constant rate (i.e. the rate of energy transfer/the power stays constant) so using E = P x t, more energy is transferred during a longer period of time. </a:t>
            </a:r>
            <a:endParaRPr lang="en-GB" sz="1200"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1493604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endParaRPr lang="en-GB" dirty="0"/>
          </a:p>
          <a:p>
            <a:r>
              <a:rPr lang="en-GB" dirty="0">
                <a:solidFill>
                  <a:srgbClr val="231F20"/>
                </a:solidFill>
                <a:effectLst/>
              </a:rPr>
              <a:t>The particles in a gas are moving very quickly in random directions. </a:t>
            </a:r>
          </a:p>
          <a:p>
            <a:r>
              <a:rPr lang="en-GB" b="1" dirty="0">
                <a:solidFill>
                  <a:srgbClr val="231F20"/>
                </a:solidFill>
                <a:effectLst/>
              </a:rPr>
              <a:t>Get students to try and follow the path of a particle in the gif.</a:t>
            </a:r>
          </a:p>
          <a:p>
            <a:r>
              <a:rPr lang="en-GB" dirty="0">
                <a:solidFill>
                  <a:srgbClr val="231F20"/>
                </a:solidFill>
                <a:effectLst/>
              </a:rPr>
              <a:t>The particles are actually all moving at different speeds, but the average speed of particles is much faster than the movement of particles in a solid or liquid. Because these particles are moving quickly and randomly in all directions, there are frequent collisions, between particles and between particles and the walls of the container. When the particles hit the walls of the container, they exert a force on it. </a:t>
            </a:r>
          </a:p>
          <a:p>
            <a:r>
              <a:rPr lang="en-GB" dirty="0">
                <a:solidFill>
                  <a:srgbClr val="231F20"/>
                </a:solidFill>
                <a:effectLst/>
              </a:rPr>
              <a:t>If you think about blowing up a balloon, we blow air into the balloon. Once the particles are inside the balloon, they start to collide with the walls of the balloon. This is what gives the balloon its shape. </a:t>
            </a:r>
          </a:p>
          <a:p>
            <a:r>
              <a:rPr lang="en-GB" dirty="0">
                <a:solidFill>
                  <a:srgbClr val="231F20"/>
                </a:solidFill>
                <a:effectLst/>
              </a:rPr>
              <a:t>This force when the particles hit the walls is exerted at right angles to the walls of the container. From KS3, we know that pressure is the force exerted per unit area, and it is the same idea here. The more force exerted by a particle on the wall of the container, the more pressure is being exerted. </a:t>
            </a:r>
          </a:p>
          <a:p>
            <a:r>
              <a:rPr lang="en-GB" i="1" dirty="0">
                <a:solidFill>
                  <a:srgbClr val="231F20"/>
                </a:solidFill>
                <a:effectLst/>
              </a:rPr>
              <a:t>What is the unit of force?</a:t>
            </a:r>
          </a:p>
          <a:p>
            <a:r>
              <a:rPr lang="en-GB" b="1" i="1" dirty="0">
                <a:solidFill>
                  <a:srgbClr val="231F20"/>
                </a:solidFill>
                <a:effectLst/>
              </a:rPr>
              <a:t>Newtons</a:t>
            </a:r>
          </a:p>
          <a:p>
            <a:r>
              <a:rPr lang="en-GB" b="0" i="1" dirty="0">
                <a:solidFill>
                  <a:srgbClr val="231F20"/>
                </a:solidFill>
                <a:effectLst/>
              </a:rPr>
              <a:t>What are the units of area?</a:t>
            </a:r>
          </a:p>
          <a:p>
            <a:r>
              <a:rPr lang="en-GB" b="1" i="1" dirty="0">
                <a:solidFill>
                  <a:srgbClr val="231F20"/>
                </a:solidFill>
                <a:effectLst/>
              </a:rPr>
              <a:t>cm</a:t>
            </a:r>
            <a:r>
              <a:rPr lang="en-GB" b="1" i="1" baseline="30000" dirty="0">
                <a:solidFill>
                  <a:srgbClr val="231F20"/>
                </a:solidFill>
                <a:effectLst/>
              </a:rPr>
              <a:t>2</a:t>
            </a:r>
            <a:r>
              <a:rPr lang="en-GB" b="1" i="1" dirty="0">
                <a:solidFill>
                  <a:srgbClr val="231F20"/>
                </a:solidFill>
                <a:effectLst/>
              </a:rPr>
              <a:t> or m</a:t>
            </a:r>
            <a:r>
              <a:rPr lang="en-GB" b="1" i="1" baseline="30000" dirty="0">
                <a:solidFill>
                  <a:srgbClr val="231F20"/>
                </a:solidFill>
                <a:effectLst/>
              </a:rPr>
              <a:t>2</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solidFill>
                  <a:srgbClr val="231F20"/>
                </a:solidFill>
                <a:effectLst/>
              </a:rPr>
              <a:t>What are the units of pressure?</a:t>
            </a:r>
          </a:p>
          <a:p>
            <a:r>
              <a:rPr lang="en-GB" dirty="0">
                <a:solidFill>
                  <a:srgbClr val="231F20"/>
                </a:solidFill>
                <a:effectLst/>
              </a:rPr>
              <a:t>N/cm</a:t>
            </a:r>
            <a:r>
              <a:rPr lang="en-GB" baseline="30000" dirty="0">
                <a:solidFill>
                  <a:srgbClr val="231F20"/>
                </a:solidFill>
                <a:effectLst/>
              </a:rPr>
              <a:t>2</a:t>
            </a:r>
            <a:r>
              <a:rPr lang="en-GB" dirty="0">
                <a:solidFill>
                  <a:srgbClr val="231F20"/>
                </a:solidFill>
                <a:effectLst/>
              </a:rPr>
              <a:t> or N/</a:t>
            </a:r>
            <a:r>
              <a:rPr lang="en-GB" baseline="0" dirty="0">
                <a:solidFill>
                  <a:srgbClr val="231F20"/>
                </a:solidFill>
                <a:effectLst/>
              </a:rPr>
              <a:t>m2. 1 N/m</a:t>
            </a:r>
            <a:r>
              <a:rPr lang="en-GB" baseline="30000" dirty="0">
                <a:solidFill>
                  <a:srgbClr val="231F20"/>
                </a:solidFill>
                <a:effectLst/>
              </a:rPr>
              <a:t>2</a:t>
            </a:r>
            <a:r>
              <a:rPr lang="en-GB" baseline="0" dirty="0">
                <a:solidFill>
                  <a:srgbClr val="231F20"/>
                </a:solidFill>
                <a:effectLst/>
              </a:rPr>
              <a:t> = 1 Pascal, which is another unit we can use.</a:t>
            </a:r>
          </a:p>
          <a:p>
            <a:pPr fontAlgn="t"/>
            <a:endParaRPr lang="en-GB" b="1" dirty="0">
              <a:solidFill>
                <a:srgbClr val="231F20"/>
              </a:solidFill>
              <a:effectLst/>
            </a:endParaRPr>
          </a:p>
          <a:p>
            <a:r>
              <a:rPr lang="en-GB" dirty="0">
                <a:solidFill>
                  <a:srgbClr val="231F20"/>
                </a:solidFill>
                <a:effectLst/>
              </a:rPr>
              <a:t>The pressure exerted by gas particles can change depending on how quickly the particles are moving and how often they collide with the walls of the container.</a:t>
            </a:r>
          </a:p>
          <a:p>
            <a:endParaRPr lang="en-GB" dirty="0">
              <a:solidFill>
                <a:srgbClr val="231F20"/>
              </a:solidFill>
              <a:effectLst/>
            </a:endParaRPr>
          </a:p>
          <a:p>
            <a:r>
              <a:rPr lang="en-GB" dirty="0">
                <a:solidFill>
                  <a:srgbClr val="231F20"/>
                </a:solidFill>
                <a:effectLst/>
              </a:rPr>
              <a:t>Gif source:</a:t>
            </a:r>
          </a:p>
          <a:p>
            <a:r>
              <a:rPr lang="en-GB" dirty="0"/>
              <a:t>https://</a:t>
            </a:r>
            <a:r>
              <a:rPr lang="en-GB" dirty="0" err="1"/>
              <a:t>commons.wikimedia.org</a:t>
            </a:r>
            <a:r>
              <a:rPr lang="en-GB" dirty="0"/>
              <a:t>/wiki/</a:t>
            </a:r>
            <a:r>
              <a:rPr lang="en-GB" dirty="0" err="1"/>
              <a:t>Category:Brownian_motion</a:t>
            </a:r>
            <a:r>
              <a:rPr lang="en-GB" dirty="0"/>
              <a:t>#/media/File:Brownianmotion5particles150frame.gif</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60568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solidFill>
                  <a:srgbClr val="231F20"/>
                </a:solidFill>
                <a:effectLst/>
              </a:rPr>
              <a:t>So the pressure exerted by gas particles can change depending on how quickly the particles are moving and how often they collide with the walls of the container. How can the speed of particles or the frequency of collisions be changed?</a:t>
            </a:r>
            <a:endParaRPr lang="en-GB" dirty="0"/>
          </a:p>
          <a:p>
            <a:pPr algn="l"/>
            <a:r>
              <a:rPr lang="en-GB" b="0" i="0" dirty="0">
                <a:solidFill>
                  <a:srgbClr val="231F20"/>
                </a:solidFill>
                <a:effectLst/>
                <a:latin typeface="ReithSans"/>
              </a:rPr>
              <a:t>When a substance is heated, its internal energy increases. When this substance is a gas, the kinetic energy of the particles increases. </a:t>
            </a:r>
          </a:p>
          <a:p>
            <a:pPr algn="l"/>
            <a:r>
              <a:rPr lang="en-GB" b="0" i="0" dirty="0">
                <a:solidFill>
                  <a:srgbClr val="231F20"/>
                </a:solidFill>
                <a:effectLst/>
                <a:latin typeface="ReithSans"/>
              </a:rPr>
              <a:t>The temperature of a substance is a measure of the average kinetic energy of its particles, so the higher the temperature, the greater the average kinetic energy of the particles, and the faster they are moving. </a:t>
            </a:r>
          </a:p>
          <a:p>
            <a:pPr algn="l"/>
            <a:r>
              <a:rPr lang="en-GB" b="0" i="0" dirty="0">
                <a:solidFill>
                  <a:srgbClr val="231F20"/>
                </a:solidFill>
                <a:effectLst/>
                <a:latin typeface="ReithSans"/>
              </a:rPr>
              <a:t>If we keep the volume of a container the same but increase its temperature, the pressure exerted by the gas increases. We have to keep the volume constant, because otherwise this will also affect the pressure. </a:t>
            </a:r>
          </a:p>
          <a:p>
            <a:pPr algn="l"/>
            <a:r>
              <a:rPr lang="en-GB" b="0" i="0" dirty="0">
                <a:solidFill>
                  <a:srgbClr val="231F20"/>
                </a:solidFill>
                <a:effectLst/>
                <a:latin typeface="ReithSans"/>
              </a:rPr>
              <a:t>So when the temperature of a gas at constant volume is increased, the pressure of the gas increases. This is because the particles are travelling faster, so they will collide with the walls of the container with more force and more frequently. </a:t>
            </a:r>
          </a:p>
          <a:p>
            <a:pPr algn="l"/>
            <a:r>
              <a:rPr lang="en-GB" b="1" i="0" dirty="0">
                <a:solidFill>
                  <a:srgbClr val="231F20"/>
                </a:solidFill>
                <a:effectLst/>
                <a:latin typeface="ReithSans"/>
              </a:rPr>
              <a:t>Animate graph. </a:t>
            </a:r>
          </a:p>
          <a:p>
            <a:pPr algn="l"/>
            <a:r>
              <a:rPr lang="en-GB" b="0" i="1" dirty="0">
                <a:solidFill>
                  <a:srgbClr val="231F20"/>
                </a:solidFill>
                <a:effectLst/>
                <a:latin typeface="ReithSans"/>
              </a:rPr>
              <a:t>What does this graph show about the relationship between temperature and pressure of a gas?</a:t>
            </a:r>
          </a:p>
          <a:p>
            <a:pPr algn="l"/>
            <a:r>
              <a:rPr lang="en-GB" b="1" i="1" dirty="0">
                <a:solidFill>
                  <a:srgbClr val="231F20"/>
                </a:solidFill>
                <a:effectLst/>
                <a:latin typeface="ReithSans"/>
              </a:rPr>
              <a:t>As temperature increases, gas pressure increases. </a:t>
            </a:r>
          </a:p>
          <a:p>
            <a:pPr algn="l"/>
            <a:r>
              <a:rPr lang="en-GB" b="0" i="1" dirty="0">
                <a:solidFill>
                  <a:srgbClr val="231F20"/>
                </a:solidFill>
                <a:effectLst/>
                <a:latin typeface="ReithSans"/>
              </a:rPr>
              <a:t>Is this directly proportional?</a:t>
            </a:r>
          </a:p>
          <a:p>
            <a:pPr algn="l"/>
            <a:r>
              <a:rPr lang="en-GB" b="1" i="1" dirty="0">
                <a:solidFill>
                  <a:srgbClr val="231F20"/>
                </a:solidFill>
                <a:effectLst/>
                <a:latin typeface="ReithSans"/>
              </a:rPr>
              <a:t>No. They are </a:t>
            </a:r>
            <a:r>
              <a:rPr lang="en-GB" b="1" i="1" dirty="0" err="1">
                <a:solidFill>
                  <a:srgbClr val="231F20"/>
                </a:solidFill>
                <a:effectLst/>
                <a:latin typeface="ReithSans"/>
              </a:rPr>
              <a:t>propotional</a:t>
            </a:r>
            <a:r>
              <a:rPr lang="en-GB" b="1" i="1" dirty="0">
                <a:solidFill>
                  <a:srgbClr val="231F20"/>
                </a:solidFill>
                <a:effectLst/>
                <a:latin typeface="ReithSans"/>
              </a:rPr>
              <a:t>, but not directly proportional because as one doubles, the other does not also double.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423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Physics only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So we can change the pressure of a gas by changing its temperature. If we keep the temperature constant, but change the volume of the container, we can also change the pressure exerted by the gas. </a:t>
            </a:r>
          </a:p>
          <a:p>
            <a:pPr algn="l"/>
            <a:r>
              <a:rPr lang="en-GB" b="0" i="0" dirty="0">
                <a:solidFill>
                  <a:srgbClr val="231F20"/>
                </a:solidFill>
                <a:effectLst/>
                <a:latin typeface="ReithSans"/>
              </a:rPr>
              <a:t>If you squeeze a balloon to make it smaller and keep squeezing it, eventually it will pop. Why?</a:t>
            </a:r>
          </a:p>
          <a:p>
            <a:pPr algn="l"/>
            <a:r>
              <a:rPr lang="en-GB" b="0" i="0" dirty="0">
                <a:solidFill>
                  <a:srgbClr val="231F20"/>
                </a:solidFill>
                <a:effectLst/>
                <a:latin typeface="ReithSans"/>
              </a:rPr>
              <a:t>Squeezing it decreases the volume of the container, which increases the pressure inside it until eventually the pressure is too great and causes the balloon to burst. </a:t>
            </a:r>
          </a:p>
          <a:p>
            <a:pPr algn="l"/>
            <a:r>
              <a:rPr lang="en-GB" b="0" i="0" dirty="0">
                <a:solidFill>
                  <a:srgbClr val="231F20"/>
                </a:solidFill>
                <a:effectLst/>
                <a:latin typeface="ReithSans"/>
              </a:rPr>
              <a:t>So decreasing the volume of the container increases the pressure. Why?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solidFill>
                  <a:srgbClr val="231F20"/>
                </a:solidFill>
                <a:effectLst/>
                <a:latin typeface="ReithSans"/>
              </a:rPr>
              <a:t>If the temperature of a gas stays the same (because otherwise this would affect the pressure and confound the results), the pressure of the gas increases as the volume of its container decreases. This is because the same number of particles collide with the walls of the container more often as there is less space for them to move around in. As the temperature is constant, the particles still collide with the same amount of force, but there are more collisions, so the overall force exerted is greater.  </a:t>
            </a:r>
          </a:p>
          <a:p>
            <a:pPr algn="l"/>
            <a:endParaRPr lang="en-GB" b="0" i="0" dirty="0">
              <a:solidFill>
                <a:srgbClr val="231F20"/>
              </a:solidFill>
              <a:effectLst/>
              <a:latin typeface="ReithSans"/>
            </a:endParaRPr>
          </a:p>
          <a:p>
            <a:pPr algn="l"/>
            <a:r>
              <a:rPr lang="en-GB" b="0" i="0" dirty="0">
                <a:solidFill>
                  <a:srgbClr val="231F20"/>
                </a:solidFill>
                <a:effectLst/>
                <a:latin typeface="ReithSans"/>
              </a:rPr>
              <a:t>This is a relationship that was investigated by Robert Boyle, who gave his name to the Law and corresponding equation used. Boyle was able to show that volume is inversely proportional to pressure. For this law to apply, there has to be a constant temperature and a constant mass of gas, as this means that there are the same number of particles in the gas. </a:t>
            </a:r>
          </a:p>
          <a:p>
            <a:pPr algn="l"/>
            <a:endParaRPr lang="en-GB" b="0" i="0" dirty="0">
              <a:solidFill>
                <a:srgbClr val="231F20"/>
              </a:solidFill>
              <a:effectLst/>
              <a:latin typeface="ReithSans"/>
            </a:endParaRPr>
          </a:p>
          <a:p>
            <a:pPr algn="l"/>
            <a:r>
              <a:rPr lang="en-GB" b="0" i="0" dirty="0">
                <a:solidFill>
                  <a:srgbClr val="231F20"/>
                </a:solidFill>
                <a:effectLst/>
                <a:latin typeface="ReithSans"/>
              </a:rPr>
              <a:t>Image source:</a:t>
            </a:r>
          </a:p>
          <a:p>
            <a:pPr algn="l"/>
            <a:r>
              <a:rPr lang="en-GB" b="0" i="0" dirty="0" err="1">
                <a:solidFill>
                  <a:srgbClr val="231F20"/>
                </a:solidFill>
                <a:effectLst/>
                <a:latin typeface="ReithSans"/>
              </a:rPr>
              <a:t>CC@https</a:t>
            </a:r>
            <a:r>
              <a:rPr lang="en-GB" b="0" i="0" dirty="0">
                <a:solidFill>
                  <a:srgbClr val="231F20"/>
                </a:solidFill>
                <a:effectLst/>
                <a:latin typeface="ReithSans"/>
              </a:rPr>
              <a:t>://</a:t>
            </a:r>
            <a:r>
              <a:rPr lang="en-GB" b="0" i="0" dirty="0" err="1">
                <a:solidFill>
                  <a:srgbClr val="231F20"/>
                </a:solidFill>
                <a:effectLst/>
                <a:latin typeface="ReithSans"/>
              </a:rPr>
              <a:t>commons.wikimedia.org</a:t>
            </a:r>
            <a:r>
              <a:rPr lang="en-GB" b="0" i="0" dirty="0">
                <a:solidFill>
                  <a:srgbClr val="231F20"/>
                </a:solidFill>
                <a:effectLst/>
                <a:latin typeface="ReithSans"/>
              </a:rPr>
              <a:t>/wiki/File:2314_Boyles_Law.jpg</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60330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The equation that links pressure and volume is:</a:t>
            </a:r>
          </a:p>
          <a:p>
            <a:pPr algn="l"/>
            <a:r>
              <a:rPr lang="en-GB" b="0" i="0" dirty="0">
                <a:solidFill>
                  <a:srgbClr val="231F20"/>
                </a:solidFill>
                <a:effectLst/>
                <a:latin typeface="ReithSans"/>
              </a:rPr>
              <a:t>pressure × volume = constant</a:t>
            </a:r>
          </a:p>
          <a:p>
            <a:pPr algn="l"/>
            <a:r>
              <a:rPr lang="en-GB" b="0" i="0" dirty="0">
                <a:solidFill>
                  <a:srgbClr val="231F20"/>
                </a:solidFill>
                <a:effectLst/>
                <a:latin typeface="ReithSans"/>
              </a:rPr>
              <a:t>p V=constant</a:t>
            </a:r>
          </a:p>
          <a:p>
            <a:pPr algn="l"/>
            <a:r>
              <a:rPr lang="en-GB" b="0" i="0" dirty="0">
                <a:solidFill>
                  <a:srgbClr val="231F20"/>
                </a:solidFill>
                <a:effectLst/>
                <a:latin typeface="ReithSans"/>
              </a:rPr>
              <a:t>Where, pressure is measured in Pa and volume is measured in m</a:t>
            </a:r>
            <a:r>
              <a:rPr lang="en-GB" b="0" i="0" baseline="30000" dirty="0">
                <a:solidFill>
                  <a:srgbClr val="231F20"/>
                </a:solidFill>
                <a:effectLst/>
                <a:latin typeface="ReithSans"/>
              </a:rPr>
              <a:t>3</a:t>
            </a:r>
            <a:r>
              <a:rPr lang="en-GB" b="0" i="0" dirty="0">
                <a:solidFill>
                  <a:srgbClr val="231F20"/>
                </a:solidFill>
                <a:effectLst/>
                <a:latin typeface="ReithSans"/>
              </a:rPr>
              <a:t>. </a:t>
            </a:r>
          </a:p>
          <a:p>
            <a:pPr algn="l"/>
            <a:r>
              <a:rPr lang="en-GB" b="0" i="0" dirty="0">
                <a:solidFill>
                  <a:srgbClr val="231F20"/>
                </a:solidFill>
                <a:effectLst/>
                <a:latin typeface="ReithSans"/>
              </a:rPr>
              <a:t>As pressure x volume = a constant, we can use this to determine the pressure or volume in a new scenario, if one of the quantities changes. </a:t>
            </a:r>
          </a:p>
          <a:p>
            <a:pPr algn="l"/>
            <a:r>
              <a:rPr lang="en-GB" b="0" i="0" dirty="0">
                <a:solidFill>
                  <a:srgbClr val="231F20"/>
                </a:solidFill>
                <a:effectLst/>
                <a:latin typeface="ReithSans"/>
              </a:rPr>
              <a:t>The change in volume or pressure for gas at a constant temperature can be calculated using the equation:</a:t>
            </a:r>
          </a:p>
          <a:p>
            <a:pPr algn="l"/>
            <a:r>
              <a:rPr lang="en-GB" b="0" i="0" dirty="0">
                <a:solidFill>
                  <a:srgbClr val="231F20"/>
                </a:solidFill>
                <a:effectLst/>
                <a:latin typeface="ReithSans"/>
              </a:rPr>
              <a:t>p1V1=p2V2</a:t>
            </a:r>
          </a:p>
          <a:p>
            <a:pPr algn="l"/>
            <a:r>
              <a:rPr lang="en-GB" b="0" i="1" dirty="0">
                <a:solidFill>
                  <a:srgbClr val="231F20"/>
                </a:solidFill>
                <a:effectLst/>
                <a:latin typeface="ReithSans"/>
              </a:rPr>
              <a:t>p</a:t>
            </a:r>
            <a:r>
              <a:rPr lang="en-GB" b="0" i="1" baseline="-25000" dirty="0">
                <a:solidFill>
                  <a:srgbClr val="231F20"/>
                </a:solidFill>
                <a:effectLst/>
                <a:latin typeface="ReithSans"/>
              </a:rPr>
              <a:t>1</a:t>
            </a:r>
            <a:r>
              <a:rPr lang="en-GB" b="0" i="0" dirty="0">
                <a:solidFill>
                  <a:srgbClr val="231F20"/>
                </a:solidFill>
                <a:effectLst/>
                <a:latin typeface="ReithSans"/>
              </a:rPr>
              <a:t> and </a:t>
            </a:r>
            <a:r>
              <a:rPr lang="en-GB" b="0" i="1" dirty="0">
                <a:solidFill>
                  <a:srgbClr val="231F20"/>
                </a:solidFill>
                <a:effectLst/>
                <a:latin typeface="ReithSans"/>
              </a:rPr>
              <a:t>V</a:t>
            </a:r>
            <a:r>
              <a:rPr lang="en-GB" b="0" i="1" baseline="-25000" dirty="0">
                <a:solidFill>
                  <a:srgbClr val="231F20"/>
                </a:solidFill>
                <a:effectLst/>
                <a:latin typeface="ReithSans"/>
              </a:rPr>
              <a:t>1</a:t>
            </a:r>
            <a:r>
              <a:rPr lang="en-GB" b="0" i="0" dirty="0">
                <a:solidFill>
                  <a:srgbClr val="231F20"/>
                </a:solidFill>
                <a:effectLst/>
                <a:latin typeface="ReithSans"/>
              </a:rPr>
              <a:t> are the pressure and volume before either are changed, </a:t>
            </a:r>
            <a:r>
              <a:rPr lang="en-GB" b="0" i="1" dirty="0">
                <a:solidFill>
                  <a:srgbClr val="231F20"/>
                </a:solidFill>
                <a:effectLst/>
                <a:latin typeface="ReithSans"/>
              </a:rPr>
              <a:t>p</a:t>
            </a:r>
            <a:r>
              <a:rPr lang="en-GB" b="0" i="1" baseline="-25000" dirty="0">
                <a:solidFill>
                  <a:srgbClr val="231F20"/>
                </a:solidFill>
                <a:effectLst/>
                <a:latin typeface="ReithSans"/>
              </a:rPr>
              <a:t>2</a:t>
            </a:r>
            <a:r>
              <a:rPr lang="en-GB" b="0" i="0" dirty="0">
                <a:solidFill>
                  <a:srgbClr val="231F20"/>
                </a:solidFill>
                <a:effectLst/>
                <a:latin typeface="ReithSans"/>
              </a:rPr>
              <a:t> and </a:t>
            </a:r>
            <a:r>
              <a:rPr lang="en-GB" b="0" i="1" dirty="0">
                <a:solidFill>
                  <a:srgbClr val="231F20"/>
                </a:solidFill>
                <a:effectLst/>
                <a:latin typeface="ReithSans"/>
              </a:rPr>
              <a:t>V</a:t>
            </a:r>
            <a:r>
              <a:rPr lang="en-GB" b="0" i="1" baseline="-25000" dirty="0">
                <a:solidFill>
                  <a:srgbClr val="231F20"/>
                </a:solidFill>
                <a:effectLst/>
                <a:latin typeface="ReithSans"/>
              </a:rPr>
              <a:t>2</a:t>
            </a:r>
            <a:r>
              <a:rPr lang="en-GB" b="0" i="0" dirty="0">
                <a:solidFill>
                  <a:srgbClr val="231F20"/>
                </a:solidFill>
                <a:effectLst/>
                <a:latin typeface="ReithSans"/>
              </a:rPr>
              <a:t> are the pressure and volume after the change.</a:t>
            </a:r>
          </a:p>
          <a:p>
            <a:pPr algn="l"/>
            <a:r>
              <a:rPr lang="en-GB" b="1" i="0" dirty="0">
                <a:solidFill>
                  <a:srgbClr val="231F20"/>
                </a:solidFill>
                <a:effectLst/>
                <a:latin typeface="ReithSans"/>
              </a:rPr>
              <a:t>Example</a:t>
            </a:r>
          </a:p>
          <a:p>
            <a:pPr algn="l"/>
            <a:r>
              <a:rPr lang="en-GB" b="0" i="0" dirty="0">
                <a:solidFill>
                  <a:srgbClr val="231F20"/>
                </a:solidFill>
                <a:effectLst/>
                <a:latin typeface="ReithSans"/>
              </a:rPr>
              <a:t>A gas occupies a volume of 0.50 m³ at a pressure of 100 Pa. Calculate the pressure exerted by the gas if it is compressed to a volume of 0.25 m³. Assume that the temperature and mass of the gas stay the same.</a:t>
            </a:r>
          </a:p>
          <a:p>
            <a:pPr algn="l"/>
            <a:r>
              <a:rPr lang="en-GB" b="0" i="0" dirty="0">
                <a:solidFill>
                  <a:srgbClr val="231F20"/>
                </a:solidFill>
                <a:effectLst/>
                <a:latin typeface="ReithSans"/>
              </a:rPr>
              <a:t>Rearrange </a:t>
            </a:r>
            <a:r>
              <a:rPr lang="en-GB" b="0" i="1" dirty="0">
                <a:solidFill>
                  <a:srgbClr val="231F20"/>
                </a:solidFill>
                <a:effectLst/>
                <a:latin typeface="ReithSans"/>
              </a:rPr>
              <a:t>p</a:t>
            </a:r>
            <a:r>
              <a:rPr lang="en-GB" b="0" i="1" baseline="-25000" dirty="0">
                <a:solidFill>
                  <a:srgbClr val="231F20"/>
                </a:solidFill>
                <a:effectLst/>
                <a:latin typeface="ReithSans"/>
              </a:rPr>
              <a:t>1</a:t>
            </a:r>
            <a:r>
              <a:rPr lang="en-GB" b="0" i="1" dirty="0">
                <a:solidFill>
                  <a:srgbClr val="231F20"/>
                </a:solidFill>
                <a:effectLst/>
                <a:latin typeface="ReithSans"/>
              </a:rPr>
              <a:t> V</a:t>
            </a:r>
            <a:r>
              <a:rPr lang="en-GB" b="0" i="1" baseline="-25000" dirty="0">
                <a:solidFill>
                  <a:srgbClr val="231F20"/>
                </a:solidFill>
                <a:effectLst/>
                <a:latin typeface="ReithSans"/>
              </a:rPr>
              <a:t>1</a:t>
            </a:r>
            <a:r>
              <a:rPr lang="en-GB" b="0" i="0" dirty="0">
                <a:solidFill>
                  <a:srgbClr val="231F20"/>
                </a:solidFill>
                <a:effectLst/>
                <a:latin typeface="ReithSans"/>
              </a:rPr>
              <a:t> = </a:t>
            </a:r>
            <a:r>
              <a:rPr lang="en-GB" b="0" i="1" dirty="0">
                <a:solidFill>
                  <a:srgbClr val="231F20"/>
                </a:solidFill>
                <a:effectLst/>
                <a:latin typeface="ReithSans"/>
              </a:rPr>
              <a:t>p</a:t>
            </a:r>
            <a:r>
              <a:rPr lang="en-GB" b="0" i="1" baseline="-25000" dirty="0">
                <a:solidFill>
                  <a:srgbClr val="231F20"/>
                </a:solidFill>
                <a:effectLst/>
                <a:latin typeface="ReithSans"/>
              </a:rPr>
              <a:t>2</a:t>
            </a:r>
            <a:r>
              <a:rPr lang="en-GB" b="0" i="1" dirty="0">
                <a:solidFill>
                  <a:srgbClr val="231F20"/>
                </a:solidFill>
                <a:effectLst/>
                <a:latin typeface="ReithSans"/>
              </a:rPr>
              <a:t> V</a:t>
            </a:r>
            <a:r>
              <a:rPr lang="en-GB" b="0" i="1" baseline="-25000" dirty="0">
                <a:solidFill>
                  <a:srgbClr val="231F20"/>
                </a:solidFill>
                <a:effectLst/>
                <a:latin typeface="ReithSans"/>
              </a:rPr>
              <a:t>2</a:t>
            </a:r>
            <a:r>
              <a:rPr lang="en-GB" b="0" i="0" dirty="0">
                <a:solidFill>
                  <a:srgbClr val="231F20"/>
                </a:solidFill>
                <a:effectLst/>
                <a:latin typeface="ReithSans"/>
              </a:rPr>
              <a:t> to find p</a:t>
            </a:r>
            <a:r>
              <a:rPr lang="en-GB" b="0" i="0" baseline="-25000" dirty="0">
                <a:solidFill>
                  <a:srgbClr val="231F20"/>
                </a:solidFill>
                <a:effectLst/>
                <a:latin typeface="ReithSans"/>
              </a:rPr>
              <a:t>2</a:t>
            </a:r>
            <a:r>
              <a:rPr lang="en-GB" b="0" i="0" dirty="0">
                <a:solidFill>
                  <a:srgbClr val="231F20"/>
                </a:solidFill>
                <a:effectLst/>
                <a:latin typeface="ReithSans"/>
              </a:rPr>
              <a:t>:</a:t>
            </a:r>
          </a:p>
          <a:p>
            <a:pPr algn="l"/>
            <a:r>
              <a:rPr lang="en-GB" b="0" i="0" dirty="0">
                <a:solidFill>
                  <a:srgbClr val="231F20"/>
                </a:solidFill>
                <a:effectLst/>
                <a:latin typeface="ReithSans"/>
              </a:rPr>
              <a:t>p2=p1×v1V2</a:t>
            </a:r>
          </a:p>
          <a:p>
            <a:pPr algn="l"/>
            <a:r>
              <a:rPr lang="en-GB" b="0" i="0" dirty="0">
                <a:solidFill>
                  <a:srgbClr val="231F20"/>
                </a:solidFill>
                <a:effectLst/>
                <a:latin typeface="ReithSans"/>
              </a:rPr>
              <a:t>p2=100×0.500.25</a:t>
            </a:r>
          </a:p>
          <a:p>
            <a:pPr algn="l"/>
            <a:r>
              <a:rPr lang="en-GB" b="0" i="0" dirty="0">
                <a:solidFill>
                  <a:srgbClr val="231F20"/>
                </a:solidFill>
                <a:effectLst/>
                <a:latin typeface="ReithSans"/>
              </a:rPr>
              <a:t>New pressure: p2=200 Pa</a:t>
            </a:r>
          </a:p>
          <a:p>
            <a:r>
              <a:rPr lang="en-GB" b="1" dirty="0" err="1">
                <a:solidFill>
                  <a:srgbClr val="231F20"/>
                </a:solidFill>
                <a:effectLst/>
              </a:rPr>
              <a:t>Question</a:t>
            </a:r>
            <a:r>
              <a:rPr lang="en-GB" dirty="0" err="1">
                <a:solidFill>
                  <a:srgbClr val="231F20"/>
                </a:solidFill>
                <a:effectLst/>
              </a:rPr>
              <a:t>If</a:t>
            </a:r>
            <a:r>
              <a:rPr lang="en-GB" dirty="0">
                <a:solidFill>
                  <a:srgbClr val="231F20"/>
                </a:solidFill>
                <a:effectLst/>
              </a:rPr>
              <a:t> a gas has a pressure of 200,000 Pa when it is in a volume of 10 m</a:t>
            </a:r>
            <a:r>
              <a:rPr lang="en-GB" baseline="30000" dirty="0">
                <a:solidFill>
                  <a:srgbClr val="231F20"/>
                </a:solidFill>
                <a:effectLst/>
              </a:rPr>
              <a:t>3</a:t>
            </a:r>
            <a:r>
              <a:rPr lang="en-GB" dirty="0">
                <a:solidFill>
                  <a:srgbClr val="231F20"/>
                </a:solidFill>
                <a:effectLst/>
              </a:rPr>
              <a:t>, what will its pressure be if the volume is reduced to 2.5 m</a:t>
            </a:r>
            <a:r>
              <a:rPr lang="en-GB" baseline="30000" dirty="0">
                <a:solidFill>
                  <a:srgbClr val="231F20"/>
                </a:solidFill>
                <a:effectLst/>
              </a:rPr>
              <a:t>3</a:t>
            </a:r>
            <a:r>
              <a:rPr lang="en-GB" dirty="0">
                <a:solidFill>
                  <a:srgbClr val="231F20"/>
                </a:solidFill>
                <a:effectLst/>
              </a:rPr>
              <a:t>?</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4695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78020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r>
              <a:rPr lang="en-GB" b="0" dirty="0"/>
              <a:t>When a gas is compressed, the volume is decreased. Compressing a gas requires a force and energy is transferred by the action of this force so we can say that work is done on the gas. This energy is transferred to the internal energy of the gas, so the kinetic energy store of the particles has increased. We know this is not filling the potential energy store as there is not a change in state.</a:t>
            </a:r>
          </a:p>
          <a:p>
            <a:r>
              <a:rPr lang="en-GB" b="0" dirty="0"/>
              <a:t>Temperature is related to the average kinetic energy of the particles, so if the average kinetic energy of the gas particles increases, the temperature of the gas increases. Therefore compressing a gas causes an increase in its temperature. </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Demo: </a:t>
            </a:r>
            <a:r>
              <a:rPr lang="en-GB" b="0" dirty="0"/>
              <a:t>Plastic syringes – compress gas with finger over end, try to increase volume with finger over the end. </a:t>
            </a:r>
            <a:r>
              <a:rPr lang="en-GB" sz="1200" dirty="0">
                <a:effectLst/>
                <a:latin typeface="Arial" panose="020B0604020202020204" pitchFamily="34" charset="0"/>
                <a:ea typeface="Times New Roman" panose="02020603050405020304" pitchFamily="18" charset="0"/>
              </a:rPr>
              <a:t>Have two sealed syringes: one filled with water, the other with air. Show you can compress the air one, but not the one filled with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effectLst/>
                <a:latin typeface="Arial" panose="020B0604020202020204" pitchFamily="34" charset="0"/>
                <a:ea typeface="Times New Roman" panose="02020603050405020304" pitchFamily="18" charset="0"/>
              </a:rPr>
              <a:t>Potential demo </a:t>
            </a:r>
            <a:r>
              <a:rPr lang="en-GB" sz="1200" dirty="0">
                <a:effectLst/>
                <a:latin typeface="Arial" panose="020B0604020202020204" pitchFamily="34" charset="0"/>
                <a:ea typeface="Times New Roman" panose="02020603050405020304" pitchFamily="18" charset="0"/>
              </a:rPr>
              <a:t>of heat production in a bicycle inner tube as it is pumped up.</a:t>
            </a:r>
            <a:endParaRPr lang="en-GB" sz="1200" b="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effectLst/>
                <a:latin typeface="Arial" panose="020B0604020202020204" pitchFamily="34" charset="0"/>
              </a:rPr>
              <a:t>Emphasise that </a:t>
            </a:r>
            <a:r>
              <a:rPr lang="en-GB" sz="1200" b="1" kern="1200" dirty="0">
                <a:solidFill>
                  <a:schemeClr val="tx1"/>
                </a:solidFill>
                <a:effectLst/>
                <a:latin typeface="+mn-lt"/>
                <a:ea typeface="+mn-ea"/>
                <a:cs typeface="+mn-cs"/>
              </a:rPr>
              <a:t>the pressure produces a net force at right angles to the wall of the gas container (or any surface). </a:t>
            </a:r>
            <a:r>
              <a:rPr lang="en-GB" sz="1200" b="0" kern="1200" dirty="0">
                <a:solidFill>
                  <a:schemeClr val="tx1"/>
                </a:solidFill>
                <a:effectLst/>
                <a:latin typeface="+mn-lt"/>
                <a:ea typeface="+mn-ea"/>
                <a:cs typeface="+mn-cs"/>
              </a:rPr>
              <a:t>The </a:t>
            </a:r>
            <a:r>
              <a:rPr lang="en-GB" sz="1200" b="1" kern="1200" dirty="0" err="1">
                <a:solidFill>
                  <a:schemeClr val="tx1"/>
                </a:solidFill>
                <a:effectLst/>
                <a:latin typeface="+mn-lt"/>
                <a:ea typeface="+mn-ea"/>
                <a:cs typeface="+mn-cs"/>
              </a:rPr>
              <a:t>IoP</a:t>
            </a:r>
            <a:r>
              <a:rPr lang="en-GB" sz="1200" b="1" kern="1200" dirty="0">
                <a:solidFill>
                  <a:schemeClr val="tx1"/>
                </a:solidFill>
                <a:effectLst/>
                <a:latin typeface="+mn-lt"/>
                <a:ea typeface="+mn-ea"/>
                <a:cs typeface="+mn-cs"/>
              </a:rPr>
              <a:t> </a:t>
            </a:r>
            <a:r>
              <a:rPr lang="en-GB" sz="1200" b="0" kern="1200" dirty="0">
                <a:solidFill>
                  <a:schemeClr val="tx1"/>
                </a:solidFill>
                <a:effectLst/>
                <a:latin typeface="+mn-lt"/>
                <a:ea typeface="+mn-ea"/>
                <a:cs typeface="+mn-cs"/>
              </a:rPr>
              <a:t>has an adaptation of the pressure in a water column experiment to support with this idea: https://</a:t>
            </a:r>
            <a:r>
              <a:rPr lang="en-GB" sz="1200" b="0" kern="1200" dirty="0" err="1">
                <a:solidFill>
                  <a:schemeClr val="tx1"/>
                </a:solidFill>
                <a:effectLst/>
                <a:latin typeface="+mn-lt"/>
                <a:ea typeface="+mn-ea"/>
                <a:cs typeface="+mn-cs"/>
              </a:rPr>
              <a:t>spark.iop.org</a:t>
            </a:r>
            <a:r>
              <a:rPr lang="en-GB" sz="1200" b="0" kern="1200" dirty="0">
                <a:solidFill>
                  <a:schemeClr val="tx1"/>
                </a:solidFill>
                <a:effectLst/>
                <a:latin typeface="+mn-lt"/>
                <a:ea typeface="+mn-ea"/>
                <a:cs typeface="+mn-cs"/>
              </a:rPr>
              <a:t>/investigating-pressure-water-column.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Marvin and Milo – Cup trick https://</a:t>
            </a:r>
            <a:r>
              <a:rPr lang="en-GB" sz="1200" b="0" kern="1200" dirty="0" err="1">
                <a:solidFill>
                  <a:schemeClr val="tx1"/>
                </a:solidFill>
                <a:effectLst/>
                <a:latin typeface="+mn-lt"/>
                <a:ea typeface="+mn-ea"/>
                <a:cs typeface="+mn-cs"/>
              </a:rPr>
              <a:t>spark.iop.org</a:t>
            </a:r>
            <a:r>
              <a:rPr lang="en-GB" sz="1200" b="0" kern="1200" dirty="0">
                <a:solidFill>
                  <a:schemeClr val="tx1"/>
                </a:solidFill>
                <a:effectLst/>
                <a:latin typeface="+mn-lt"/>
                <a:ea typeface="+mn-ea"/>
                <a:cs typeface="+mn-cs"/>
              </a:rPr>
              <a:t>/cup-trick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BEST </a:t>
            </a:r>
            <a:r>
              <a:rPr lang="en-GB" sz="1200" b="0" kern="1200" dirty="0">
                <a:solidFill>
                  <a:schemeClr val="tx1"/>
                </a:solidFill>
                <a:effectLst/>
                <a:latin typeface="+mn-lt"/>
                <a:ea typeface="+mn-ea"/>
                <a:cs typeface="+mn-cs"/>
              </a:rPr>
              <a:t>evidence science teaching has a diagnostic ‘Inflation’ which may be worth using at this stage.</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Notes: </a:t>
            </a:r>
            <a:r>
              <a:rPr lang="en-GB" sz="1200" b="1" u="none" strike="noStrike" kern="1200" dirty="0">
                <a:solidFill>
                  <a:schemeClr val="tx1"/>
                </a:solidFill>
                <a:effectLst/>
                <a:latin typeface="+mn-lt"/>
                <a:ea typeface="+mn-ea"/>
                <a:cs typeface="+mn-cs"/>
              </a:rPr>
              <a:t>The work done pushing the piston transforms into an increase in the internal energy (and thus an increase in the temperature) of the air molecules within the pump</a:t>
            </a:r>
            <a:r>
              <a:rPr lang="en-GB" sz="1200" b="0" u="none" strike="noStrike" kern="1200" dirty="0">
                <a:solidFill>
                  <a:schemeClr val="tx1"/>
                </a:solidFill>
                <a:effectLst/>
                <a:latin typeface="+mn-lt"/>
                <a:ea typeface="+mn-ea"/>
                <a:cs typeface="+mn-cs"/>
              </a:rPr>
              <a:t>. People familiar with hand bicycle pumps will attest to the fact that they get hot after use. Likewise, when a gas is allowed to expanded into a region of reduced pressure it does work on its surroundings. The energy to do this work comes from the internal energy of the gas and so the temperature of the gas drops. You can experience this yourself without the aid of any apparatus other than your mouth. Purse your lips so that your mouth has only a tiny opening to the outside and blow hard. The air rushing from your mouth will be quite cool despite coming from the core of your body, which is normally quite hot (around 37 °C). During a "fast" process like the ones just described, pressure and volume are changing so rapidly that heat doesn't have enough time to get into or out of the gas to keep the temperature constant. https://</a:t>
            </a:r>
            <a:r>
              <a:rPr lang="en-GB" sz="1200" b="0" u="none" strike="noStrike" kern="1200" dirty="0" err="1">
                <a:solidFill>
                  <a:schemeClr val="tx1"/>
                </a:solidFill>
                <a:effectLst/>
                <a:latin typeface="+mn-lt"/>
                <a:ea typeface="+mn-ea"/>
                <a:cs typeface="+mn-cs"/>
              </a:rPr>
              <a:t>physics.info</a:t>
            </a:r>
            <a:r>
              <a:rPr lang="en-GB" sz="1200" b="0" u="none" strike="noStrike" kern="1200" dirty="0">
                <a:solidFill>
                  <a:schemeClr val="tx1"/>
                </a:solidFill>
                <a:effectLst/>
                <a:latin typeface="+mn-lt"/>
                <a:ea typeface="+mn-ea"/>
                <a:cs typeface="+mn-cs"/>
              </a:rPr>
              <a:t>/gas-laws/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u="none" strike="noStrike" kern="1200" dirty="0">
                <a:solidFill>
                  <a:schemeClr val="tx1"/>
                </a:solidFill>
                <a:effectLst/>
                <a:latin typeface="+mn-lt"/>
                <a:ea typeface="+mn-ea"/>
                <a:cs typeface="+mn-cs"/>
              </a:rPr>
              <a:t>Potential practical: </a:t>
            </a:r>
            <a:r>
              <a:rPr lang="en-GB" sz="1200" b="0" u="none" strike="noStrike" kern="1200" dirty="0">
                <a:solidFill>
                  <a:schemeClr val="tx1"/>
                </a:solidFill>
                <a:effectLst/>
                <a:latin typeface="+mn-lt"/>
                <a:ea typeface="+mn-ea"/>
                <a:cs typeface="+mn-cs"/>
              </a:rPr>
              <a:t>Shaking soda: https://</a:t>
            </a:r>
            <a:r>
              <a:rPr lang="en-GB" sz="1200" b="0" u="none" strike="noStrike" kern="1200" dirty="0" err="1">
                <a:solidFill>
                  <a:schemeClr val="tx1"/>
                </a:solidFill>
                <a:effectLst/>
                <a:latin typeface="+mn-lt"/>
                <a:ea typeface="+mn-ea"/>
                <a:cs typeface="+mn-cs"/>
              </a:rPr>
              <a:t>streaming.discoveryeducation.com</a:t>
            </a:r>
            <a:r>
              <a:rPr lang="en-GB" sz="1200" b="0" u="none" strike="noStrike" kern="1200" dirty="0">
                <a:solidFill>
                  <a:schemeClr val="tx1"/>
                </a:solidFill>
                <a:effectLst/>
                <a:latin typeface="+mn-lt"/>
                <a:ea typeface="+mn-ea"/>
                <a:cs typeface="+mn-cs"/>
              </a:rPr>
              <a:t>/</a:t>
            </a:r>
            <a:r>
              <a:rPr lang="en-GB" sz="1200" b="0" u="none" strike="noStrike" kern="1200" dirty="0" err="1">
                <a:solidFill>
                  <a:schemeClr val="tx1"/>
                </a:solidFill>
                <a:effectLst/>
                <a:latin typeface="+mn-lt"/>
                <a:ea typeface="+mn-ea"/>
                <a:cs typeface="+mn-cs"/>
              </a:rPr>
              <a:t>teacherCenter</a:t>
            </a:r>
            <a:r>
              <a:rPr lang="en-GB" sz="1200" b="0" u="none" strike="noStrike" kern="1200" dirty="0">
                <a:solidFill>
                  <a:schemeClr val="tx1"/>
                </a:solidFill>
                <a:effectLst/>
                <a:latin typeface="+mn-lt"/>
                <a:ea typeface="+mn-ea"/>
                <a:cs typeface="+mn-cs"/>
              </a:rPr>
              <a:t>/</a:t>
            </a:r>
            <a:r>
              <a:rPr lang="en-GB" sz="1200" b="0" u="none" strike="noStrike" kern="1200" dirty="0" err="1">
                <a:solidFill>
                  <a:schemeClr val="tx1"/>
                </a:solidFill>
                <a:effectLst/>
                <a:latin typeface="+mn-lt"/>
                <a:ea typeface="+mn-ea"/>
                <a:cs typeface="+mn-cs"/>
              </a:rPr>
              <a:t>lessonPlans</a:t>
            </a:r>
            <a:r>
              <a:rPr lang="en-GB" sz="1200" b="0" u="none" strike="noStrike" kern="1200" dirty="0">
                <a:solidFill>
                  <a:schemeClr val="tx1"/>
                </a:solidFill>
                <a:effectLst/>
                <a:latin typeface="+mn-lt"/>
                <a:ea typeface="+mn-ea"/>
                <a:cs typeface="+mn-cs"/>
              </a:rPr>
              <a:t>/pdfs/6-8_Science_SodaAndCelsiusAnExperimentWithHeatAndTemperatureUsingCarbonation.pdf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u="none" strike="noStrike" kern="1200" dirty="0">
                <a:solidFill>
                  <a:schemeClr val="tx1"/>
                </a:solidFill>
                <a:effectLst/>
                <a:latin typeface="+mn-lt"/>
                <a:ea typeface="+mn-ea"/>
                <a:cs typeface="+mn-cs"/>
              </a:rPr>
              <a:t>This </a:t>
            </a:r>
            <a:r>
              <a:rPr lang="en-GB" sz="1200" b="1" u="none" strike="noStrike" kern="1200" dirty="0">
                <a:solidFill>
                  <a:schemeClr val="tx1"/>
                </a:solidFill>
                <a:effectLst/>
                <a:latin typeface="+mn-lt"/>
                <a:ea typeface="+mn-ea"/>
                <a:cs typeface="+mn-cs"/>
              </a:rPr>
              <a:t>video</a:t>
            </a:r>
            <a:r>
              <a:rPr lang="en-GB" sz="1200" b="0" u="none" strike="noStrike" kern="1200" dirty="0">
                <a:solidFill>
                  <a:schemeClr val="tx1"/>
                </a:solidFill>
                <a:effectLst/>
                <a:latin typeface="+mn-lt"/>
                <a:ea typeface="+mn-ea"/>
                <a:cs typeface="+mn-cs"/>
              </a:rPr>
              <a:t> explains this phenomenon succinctly: https://</a:t>
            </a:r>
            <a:r>
              <a:rPr lang="en-GB" sz="1200" b="0" u="none" strike="noStrike" kern="1200" dirty="0" err="1">
                <a:solidFill>
                  <a:schemeClr val="tx1"/>
                </a:solidFill>
                <a:effectLst/>
                <a:latin typeface="+mn-lt"/>
                <a:ea typeface="+mn-ea"/>
                <a:cs typeface="+mn-cs"/>
              </a:rPr>
              <a:t>www.youtube.com</a:t>
            </a:r>
            <a:r>
              <a:rPr lang="en-GB" sz="1200" b="0" u="none" strike="noStrike" kern="1200" dirty="0">
                <a:solidFill>
                  <a:schemeClr val="tx1"/>
                </a:solidFill>
                <a:effectLst/>
                <a:latin typeface="+mn-lt"/>
                <a:ea typeface="+mn-ea"/>
                <a:cs typeface="+mn-cs"/>
              </a:rPr>
              <a:t>/</a:t>
            </a:r>
            <a:r>
              <a:rPr lang="en-GB" sz="1200" b="0" u="none" strike="noStrike" kern="1200" dirty="0" err="1">
                <a:solidFill>
                  <a:schemeClr val="tx1"/>
                </a:solidFill>
                <a:effectLst/>
                <a:latin typeface="+mn-lt"/>
                <a:ea typeface="+mn-ea"/>
                <a:cs typeface="+mn-cs"/>
              </a:rPr>
              <a:t>watch?v</a:t>
            </a:r>
            <a:r>
              <a:rPr lang="en-GB" sz="1200" b="0" u="none" strike="noStrike" kern="1200" dirty="0">
                <a:solidFill>
                  <a:schemeClr val="tx1"/>
                </a:solidFill>
                <a:effectLst/>
                <a:latin typeface="+mn-lt"/>
                <a:ea typeface="+mn-ea"/>
                <a:cs typeface="+mn-cs"/>
              </a:rPr>
              <a:t>=m19-8Vtewkw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19764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When a substance is cooled, the particles lose energy. This is included so that students don’t just learn the sentence ‘particles gain energy’ and apply it to any scenario. </a:t>
            </a:r>
          </a:p>
          <a:p>
            <a:r>
              <a:rPr lang="en-GB" b="0" dirty="0"/>
              <a:t>Yellow: correct. </a:t>
            </a:r>
          </a:p>
          <a:p>
            <a:r>
              <a:rPr lang="en-GB" b="0" dirty="0"/>
              <a:t>Green: incorrect. Gas pressure is caused by the particles of gas colliding with the walls of the container/surfaces.</a:t>
            </a:r>
          </a:p>
          <a:p>
            <a:r>
              <a:rPr lang="en-GB" b="0" dirty="0"/>
              <a:t>Pink: correct.</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The particles in the gas at a higher temperature have more kinetic energy so move more quickly. </a:t>
            </a:r>
          </a:p>
          <a:p>
            <a:r>
              <a:rPr lang="en-GB" b="0" dirty="0"/>
              <a:t>They would exert more pressure on the walls of the container because they are moving more quickly, so this means they collide with the walls more frequently and with more force.</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Which state(s) of matter can be compressed?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your answer.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Gases only</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When something is compressed, the spaces between its particles decrease. There are no spaces between particles in liquids or solids, so they cannot be decreased. </a:t>
            </a: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33919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8672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3138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042731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7457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there are two versions of this worksheet, the worksheet labelled physics only contains the additional separate science content.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0218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there are two versions of this worksheet, the worksheet labelled physics only contains the additional separate science content.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4475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understood the random nature of movement of particles of a gas, but not understood that the particles all have different speeds, which is a key idea and why average speed of particles is referred to. If students answer B, they recognise the different speeds but not the random nature of movements. </a:t>
            </a:r>
            <a:r>
              <a:rPr lang="en-GB" i="1" dirty="0"/>
              <a:t>To fix-it, review the animation or the </a:t>
            </a:r>
            <a:r>
              <a:rPr lang="en-GB" i="1" dirty="0" err="1"/>
              <a:t>PhET</a:t>
            </a:r>
            <a:r>
              <a:rPr lang="en-GB" i="1" dirty="0"/>
              <a:t> simulation to look at the movement of particles in a gas.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understood the relationship between temperature and pressure. </a:t>
            </a:r>
            <a:r>
              <a:rPr lang="en-GB" b="0" i="1" dirty="0"/>
              <a:t>To fix-it, use the </a:t>
            </a:r>
            <a:r>
              <a:rPr lang="en-GB" b="0" i="1" dirty="0" err="1"/>
              <a:t>PhET</a:t>
            </a:r>
            <a:r>
              <a:rPr lang="en-GB" b="0" i="1" dirty="0"/>
              <a:t> simulation to show what happens to particles when they are heated and how this causes an increase in pressure.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 </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the misconception that heating causes particles themselves to </a:t>
            </a:r>
            <a:r>
              <a:rPr lang="en-GB" b="0" dirty="0" err="1"/>
              <a:t>expland</a:t>
            </a:r>
            <a:r>
              <a:rPr lang="en-GB" b="0" dirty="0"/>
              <a:t>. If students answer C, they have confused the relationship between temperature and pressure. </a:t>
            </a:r>
            <a:r>
              <a:rPr lang="en-GB" b="0" i="1" dirty="0"/>
              <a:t>To fix-it, review the relationship between temperature and pressure, walking through the stages of heating a substance in terms of: particles gain kinetic energy (which increases internal energy), so average speed of particles increases, so they collide more frequently and with more force with the surface of the container. </a:t>
            </a:r>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ºC</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37 ºC</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 ºC</a:t>
            </a: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lesson contains a combination of combined science and physics only content, which is signposted. This builds on students’ understanding of the movement of particles and the relationship between energy and force.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The most engaging way to start this lesson is with a demo of the collapsing can (or video, if this is not possible). </a:t>
            </a:r>
          </a:p>
          <a:p>
            <a:r>
              <a:rPr lang="en-GB" sz="1200" kern="1200" dirty="0">
                <a:solidFill>
                  <a:schemeClr val="tx1"/>
                </a:solidFill>
                <a:effectLst/>
                <a:latin typeface="+mn-lt"/>
                <a:ea typeface="+mn-ea"/>
                <a:cs typeface="+mn-cs"/>
              </a:rPr>
              <a:t>See instructions:</a:t>
            </a:r>
          </a:p>
          <a:p>
            <a:r>
              <a:rPr lang="en-GB" sz="1200" kern="1200" dirty="0">
                <a:solidFill>
                  <a:schemeClr val="tx1"/>
                </a:solidFill>
                <a:effectLst/>
                <a:latin typeface="+mn-lt"/>
                <a:ea typeface="+mn-ea"/>
                <a:cs typeface="+mn-cs"/>
              </a:rPr>
              <a:t>http://</a:t>
            </a:r>
            <a:r>
              <a:rPr lang="en-GB" sz="1200" kern="1200" dirty="0" err="1">
                <a:solidFill>
                  <a:schemeClr val="tx1"/>
                </a:solidFill>
                <a:effectLst/>
                <a:latin typeface="+mn-lt"/>
                <a:ea typeface="+mn-ea"/>
                <a:cs typeface="+mn-cs"/>
              </a:rPr>
              <a:t>www.scifun.org</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homeexpts</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COLLAPSE.html</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https://</a:t>
            </a:r>
            <a:r>
              <a:rPr lang="en-GB" sz="1200" kern="1200" dirty="0" err="1">
                <a:solidFill>
                  <a:schemeClr val="tx1"/>
                </a:solidFill>
                <a:effectLst/>
                <a:latin typeface="+mn-lt"/>
                <a:ea typeface="+mn-ea"/>
                <a:cs typeface="+mn-cs"/>
              </a:rPr>
              <a:t>www.youtube.com</a:t>
            </a:r>
            <a:r>
              <a:rPr lang="en-GB" sz="1200" kern="1200" dirty="0">
                <a:solidFill>
                  <a:schemeClr val="tx1"/>
                </a:solidFill>
                <a:effectLst/>
                <a:latin typeface="+mn-lt"/>
                <a:ea typeface="+mn-ea"/>
                <a:cs typeface="+mn-cs"/>
              </a:rPr>
              <a:t>/</a:t>
            </a:r>
            <a:r>
              <a:rPr lang="en-GB" sz="1200" kern="1200" dirty="0" err="1">
                <a:solidFill>
                  <a:schemeClr val="tx1"/>
                </a:solidFill>
                <a:effectLst/>
                <a:latin typeface="+mn-lt"/>
                <a:ea typeface="+mn-ea"/>
                <a:cs typeface="+mn-cs"/>
              </a:rPr>
              <a:t>watch?v</a:t>
            </a:r>
            <a:r>
              <a:rPr lang="en-GB" sz="1200" kern="1200" dirty="0">
                <a:solidFill>
                  <a:schemeClr val="tx1"/>
                </a:solidFill>
                <a:effectLst/>
                <a:latin typeface="+mn-lt"/>
                <a:ea typeface="+mn-ea"/>
                <a:cs typeface="+mn-cs"/>
              </a:rPr>
              <a:t>=J0VwYWDyGL0</a:t>
            </a:r>
          </a:p>
          <a:p>
            <a:endParaRPr lang="en-GB"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P4.1.4 Lesson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Core: </a:t>
            </a:r>
            <a:r>
              <a:rPr lang="en-US"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Explain what is meant by gas pressure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Critical: Describe the relationship between temperature and pressure in a gas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Critical: Explain the relationship between temperature and pressure in a gas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Objectives for Physics only</a:t>
            </a:r>
          </a:p>
          <a:p>
            <a:endParaRPr lang="en-US" b="1" dirty="0"/>
          </a:p>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P4.1.4 Lesson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Critical: Describe and explain the relationship between temperature and pressure in a gas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Critical: Describe and explain the relationship between volume and pressure of a gas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rPr>
              <a:t>Critical: Apply the equation </a:t>
            </a:r>
            <a:r>
              <a:rPr lang="en-US" sz="1800" dirty="0">
                <a:latin typeface="Century Gothic" panose="020B0502020202020204" pitchFamily="34" charset="0"/>
              </a:rPr>
              <a:t>p</a:t>
            </a:r>
            <a:r>
              <a:rPr lang="en-US" sz="1800" baseline="-25000" dirty="0">
                <a:latin typeface="Century Gothic" panose="020B0502020202020204" pitchFamily="34" charset="0"/>
              </a:rPr>
              <a:t>1</a:t>
            </a:r>
            <a:r>
              <a:rPr lang="en-US" sz="1800" dirty="0">
                <a:latin typeface="Century Gothic" panose="020B0502020202020204" pitchFamily="34" charset="0"/>
              </a:rPr>
              <a:t>V</a:t>
            </a:r>
            <a:r>
              <a:rPr lang="en-US" sz="1800" baseline="-25000" dirty="0">
                <a:latin typeface="Century Gothic" panose="020B0502020202020204" pitchFamily="34" charset="0"/>
              </a:rPr>
              <a:t>1</a:t>
            </a:r>
            <a:r>
              <a:rPr lang="en-US" sz="1800" dirty="0">
                <a:latin typeface="Century Gothic" panose="020B0502020202020204" pitchFamily="34" charset="0"/>
              </a:rPr>
              <a:t> = p</a:t>
            </a:r>
            <a:r>
              <a:rPr lang="en-US" sz="1800" baseline="-25000" dirty="0">
                <a:latin typeface="Century Gothic" panose="020B0502020202020204" pitchFamily="34" charset="0"/>
              </a:rPr>
              <a:t>2</a:t>
            </a:r>
            <a:r>
              <a:rPr lang="en-US" sz="1800" dirty="0">
                <a:latin typeface="Century Gothic" panose="020B0502020202020204" pitchFamily="34" charset="0"/>
              </a:rPr>
              <a:t>V</a:t>
            </a:r>
            <a:r>
              <a:rPr lang="en-US" sz="1800" baseline="-25000" dirty="0">
                <a:latin typeface="Century Gothic" panose="020B0502020202020204" pitchFamily="34" charset="0"/>
              </a:rPr>
              <a:t>2</a:t>
            </a:r>
            <a:endPar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effectLst/>
              <a:highlight>
                <a:srgbClr val="00FF00"/>
              </a:highlight>
              <a:latin typeface="Century Gothic" panose="020B0502020202020204" pitchFamily="34" charset="0"/>
              <a:ea typeface="Arial" panose="020B0604020202020204" pitchFamily="34" charset="0"/>
              <a:cs typeface="Arial" panose="020B0604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4852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function of a displacement or eureka can. </a:t>
            </a:r>
            <a:r>
              <a:rPr lang="en-GB" i="1" dirty="0"/>
              <a:t>To fix-it, review the purpose of a balance and the displacement can in the method to determine density.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idea of the displaced liquid. </a:t>
            </a:r>
            <a:r>
              <a:rPr lang="en-GB" b="0" i="1" dirty="0"/>
              <a:t>To fix-it, review the process of using the displacement can.</a:t>
            </a:r>
            <a:r>
              <a:rPr lang="en-GB" b="0" dirty="0"/>
              <a:t> If students answer C, they have assumed that this method only works for irregularly shaped solids. </a:t>
            </a:r>
            <a:r>
              <a:rPr lang="en-GB" b="0" i="1" dirty="0"/>
              <a:t>To fix-it, explain to students that this method could also be used for regularly shaped solids, but it is simpler to use mathematical formulae.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 </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multiplied mass by volume. If students answer C, they have divided volume by mass. </a:t>
            </a:r>
            <a:r>
              <a:rPr lang="en-GB" i="1" dirty="0"/>
              <a:t>To fix-it, give students further practice questions, mixing between calculating mass, volume and density. </a:t>
            </a:r>
            <a:endParaRPr lang="en-GB" b="0" i="1" dirty="0"/>
          </a:p>
          <a:p>
            <a:endParaRPr lang="en-US"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a:t>You may want to use this heating curve as a reminder for students what happens to the internal energy (and potential or kinetic energy) when a substance is heated. </a:t>
            </a:r>
          </a:p>
          <a:p>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Questions you could ask the students:</a:t>
            </a:r>
            <a:endParaRPr lang="en-GB" b="0" baseline="0" dirty="0"/>
          </a:p>
          <a:p>
            <a:r>
              <a:rPr lang="en-GB" sz="1200" dirty="0"/>
              <a:t>What two things might happen to water if you heat it?</a:t>
            </a:r>
          </a:p>
          <a:p>
            <a:r>
              <a:rPr lang="en-GB" sz="1200" dirty="0"/>
              <a:t>How would you measure the temperature of ice?</a:t>
            </a:r>
          </a:p>
          <a:p>
            <a:r>
              <a:rPr lang="en-GB" sz="1200" dirty="0"/>
              <a:t>What happens to the temperature of ice when it melts?</a:t>
            </a: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2718678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57754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7263289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1164346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73408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05438309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9500468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72508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16813173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64205621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2052273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085438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51050591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1233618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9900345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482975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5461202"/>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29.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44C30063-0170-9B40-88A2-042D9E150D43}"/>
              </a:ext>
            </a:extLst>
          </p:cNvPr>
          <p:cNvSpPr txBox="1"/>
          <p:nvPr/>
        </p:nvSpPr>
        <p:spPr>
          <a:xfrm>
            <a:off x="462486" y="164599"/>
            <a:ext cx="8639844" cy="830997"/>
          </a:xfrm>
          <a:prstGeom prst="rect">
            <a:avLst/>
          </a:prstGeom>
          <a:noFill/>
        </p:spPr>
        <p:txBody>
          <a:bodyPr wrap="square" rtlCol="0">
            <a:spAutoFit/>
          </a:bodyPr>
          <a:lstStyle/>
          <a:p>
            <a:r>
              <a:rPr lang="en-GB" sz="2400" b="1" dirty="0">
                <a:latin typeface="Century Gothic" panose="020B0502020202020204" pitchFamily="34" charset="0"/>
              </a:rPr>
              <a:t>Label the graph</a:t>
            </a:r>
          </a:p>
          <a:p>
            <a:endParaRPr lang="en-GB" sz="2400" b="1" dirty="0">
              <a:latin typeface="Century Gothic" panose="020B0502020202020204" pitchFamily="34" charset="0"/>
            </a:endParaRPr>
          </a:p>
        </p:txBody>
      </p:sp>
      <p:grpSp>
        <p:nvGrpSpPr>
          <p:cNvPr id="14" name="Group 13">
            <a:extLst>
              <a:ext uri="{FF2B5EF4-FFF2-40B4-BE49-F238E27FC236}">
                <a16:creationId xmlns:a16="http://schemas.microsoft.com/office/drawing/2014/main" id="{03AADB9C-65E4-9B46-ACA8-926B7EEF0BEB}"/>
              </a:ext>
            </a:extLst>
          </p:cNvPr>
          <p:cNvGrpSpPr/>
          <p:nvPr/>
        </p:nvGrpSpPr>
        <p:grpSpPr>
          <a:xfrm>
            <a:off x="2888513" y="1279021"/>
            <a:ext cx="6702522" cy="4537217"/>
            <a:chOff x="0" y="0"/>
            <a:chExt cx="5416867" cy="3301365"/>
          </a:xfrm>
        </p:grpSpPr>
        <p:cxnSp>
          <p:nvCxnSpPr>
            <p:cNvPr id="15" name="Straight Connector 14">
              <a:extLst>
                <a:ext uri="{FF2B5EF4-FFF2-40B4-BE49-F238E27FC236}">
                  <a16:creationId xmlns:a16="http://schemas.microsoft.com/office/drawing/2014/main" id="{B71B19A4-E0DB-914B-983B-B2930BE3D65E}"/>
                </a:ext>
              </a:extLst>
            </p:cNvPr>
            <p:cNvCxnSpPr/>
            <p:nvPr/>
          </p:nvCxnSpPr>
          <p:spPr>
            <a:xfrm flipH="1">
              <a:off x="349567" y="0"/>
              <a:ext cx="0" cy="286702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ADB7DB2-CA5E-0944-9B64-662316BE6C4F}"/>
                </a:ext>
              </a:extLst>
            </p:cNvPr>
            <p:cNvCxnSpPr/>
            <p:nvPr/>
          </p:nvCxnSpPr>
          <p:spPr>
            <a:xfrm>
              <a:off x="349567" y="2867025"/>
              <a:ext cx="5067300" cy="0"/>
            </a:xfrm>
            <a:prstGeom prst="line">
              <a:avLst/>
            </a:prstGeom>
            <a:noFill/>
            <a:ln w="12700"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C1E4984A-326E-1B42-92B6-190A9E595A67}"/>
                </a:ext>
              </a:extLst>
            </p:cNvPr>
            <p:cNvCxnSpPr/>
            <p:nvPr/>
          </p:nvCxnSpPr>
          <p:spPr>
            <a:xfrm flipH="1">
              <a:off x="349567" y="2362200"/>
              <a:ext cx="381000" cy="514350"/>
            </a:xfrm>
            <a:prstGeom prst="line">
              <a:avLst/>
            </a:prstGeom>
            <a:noFill/>
            <a:ln w="12700"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FD43A87F-67A4-394F-A6E2-BDE4DDB41D70}"/>
                </a:ext>
              </a:extLst>
            </p:cNvPr>
            <p:cNvCxnSpPr/>
            <p:nvPr/>
          </p:nvCxnSpPr>
          <p:spPr>
            <a:xfrm flipH="1" flipV="1">
              <a:off x="730567" y="2362200"/>
              <a:ext cx="552450" cy="0"/>
            </a:xfrm>
            <a:prstGeom prst="line">
              <a:avLst/>
            </a:prstGeom>
            <a:noFill/>
            <a:ln w="1270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5A7777D0-A2CF-704E-9380-2D38D5191BFA}"/>
                </a:ext>
              </a:extLst>
            </p:cNvPr>
            <p:cNvCxnSpPr/>
            <p:nvPr/>
          </p:nvCxnSpPr>
          <p:spPr>
            <a:xfrm flipH="1">
              <a:off x="1273492" y="847725"/>
              <a:ext cx="1762125" cy="1514475"/>
            </a:xfrm>
            <a:prstGeom prst="line">
              <a:avLst/>
            </a:prstGeom>
            <a:noFill/>
            <a:ln w="127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C79ADC97-C6BF-B242-BC62-FF76BF212535}"/>
                </a:ext>
              </a:extLst>
            </p:cNvPr>
            <p:cNvCxnSpPr/>
            <p:nvPr/>
          </p:nvCxnSpPr>
          <p:spPr>
            <a:xfrm flipH="1" flipV="1">
              <a:off x="3035617" y="847725"/>
              <a:ext cx="1143000" cy="9525"/>
            </a:xfrm>
            <a:prstGeom prst="line">
              <a:avLst/>
            </a:prstGeom>
            <a:noFill/>
            <a:ln w="127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3C0175D-D3F3-0D4B-815C-BE45211690F9}"/>
                </a:ext>
              </a:extLst>
            </p:cNvPr>
            <p:cNvCxnSpPr/>
            <p:nvPr/>
          </p:nvCxnSpPr>
          <p:spPr>
            <a:xfrm flipH="1">
              <a:off x="4169092" y="76200"/>
              <a:ext cx="371475" cy="781050"/>
            </a:xfrm>
            <a:prstGeom prst="line">
              <a:avLst/>
            </a:prstGeom>
            <a:noFill/>
            <a:ln w="12700" cap="flat" cmpd="sng" algn="ctr">
              <a:solidFill>
                <a:sysClr val="windowText" lastClr="000000"/>
              </a:solidFill>
              <a:prstDash val="solid"/>
              <a:miter lim="800000"/>
            </a:ln>
            <a:effectLst/>
          </p:spPr>
        </p:cxnSp>
        <p:sp>
          <p:nvSpPr>
            <p:cNvPr id="23" name="Text Box 2">
              <a:extLst>
                <a:ext uri="{FF2B5EF4-FFF2-40B4-BE49-F238E27FC236}">
                  <a16:creationId xmlns:a16="http://schemas.microsoft.com/office/drawing/2014/main" id="{D4228CA9-A851-0544-A3CF-71513DC4D65B}"/>
                </a:ext>
              </a:extLst>
            </p:cNvPr>
            <p:cNvSpPr txBox="1">
              <a:spLocks noChangeArrowheads="1"/>
            </p:cNvSpPr>
            <p:nvPr/>
          </p:nvSpPr>
          <p:spPr bwMode="auto">
            <a:xfrm>
              <a:off x="2749867" y="2914650"/>
              <a:ext cx="2649220" cy="386715"/>
            </a:xfrm>
            <a:prstGeom prst="rect">
              <a:avLst/>
            </a:prstGeom>
            <a:noFill/>
            <a:ln w="9525">
              <a:noFill/>
              <a:miter lim="800000"/>
              <a:headEnd/>
              <a:tailEnd/>
            </a:ln>
          </p:spPr>
          <p:txBody>
            <a:bodyPr rot="0" vert="horz" wrap="square" lIns="91440" tIns="45720" rIns="91440" bIns="45720" anchor="t" anchorCtr="0">
              <a:spAutoFit/>
            </a:bodyPr>
            <a:lstStyle/>
            <a:p>
              <a:pPr algn="r">
                <a:lnSpc>
                  <a:spcPct val="107000"/>
                </a:lnSpc>
                <a:spcAft>
                  <a:spcPts val="800"/>
                </a:spcAft>
              </a:pPr>
              <a:r>
                <a:rPr lang="en-GB" sz="1100" dirty="0">
                  <a:effectLst/>
                  <a:latin typeface="Century Gothic" panose="020B0502020202020204" pitchFamily="34" charset="0"/>
                  <a:ea typeface="Calibri" panose="020F0502020204030204" pitchFamily="34" charset="0"/>
                </a:rPr>
                <a:t>Energy (J)</a:t>
              </a:r>
              <a:endParaRPr lang="en-GB" sz="1100" dirty="0">
                <a:effectLst/>
                <a:latin typeface="Calibri" panose="020F0502020204030204" pitchFamily="34" charset="0"/>
                <a:ea typeface="Calibri" panose="020F0502020204030204" pitchFamily="34" charset="0"/>
              </a:endParaRPr>
            </a:p>
          </p:txBody>
        </p:sp>
        <p:sp>
          <p:nvSpPr>
            <p:cNvPr id="24" name="Text Box 2">
              <a:extLst>
                <a:ext uri="{FF2B5EF4-FFF2-40B4-BE49-F238E27FC236}">
                  <a16:creationId xmlns:a16="http://schemas.microsoft.com/office/drawing/2014/main" id="{E2D5CBD3-AD4E-474D-B3F8-9A17B1DE17E2}"/>
                </a:ext>
              </a:extLst>
            </p:cNvPr>
            <p:cNvSpPr txBox="1">
              <a:spLocks noChangeArrowheads="1"/>
            </p:cNvSpPr>
            <p:nvPr/>
          </p:nvSpPr>
          <p:spPr bwMode="auto">
            <a:xfrm rot="16200000">
              <a:off x="-1024890" y="1235392"/>
              <a:ext cx="2360930" cy="3111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100" dirty="0">
                  <a:effectLst/>
                  <a:latin typeface="Century Gothic" panose="020B0502020202020204" pitchFamily="34" charset="0"/>
                  <a:ea typeface="Calibri" panose="020F0502020204030204" pitchFamily="34" charset="0"/>
                </a:rPr>
                <a:t>Temperature (</a:t>
              </a:r>
              <a:r>
                <a:rPr lang="en-GB" sz="1100" baseline="30000" dirty="0">
                  <a:effectLst/>
                  <a:latin typeface="Century Gothic" panose="020B0502020202020204" pitchFamily="34" charset="0"/>
                  <a:ea typeface="Calibri" panose="020F0502020204030204" pitchFamily="34" charset="0"/>
                </a:rPr>
                <a:t>o</a:t>
              </a:r>
              <a:r>
                <a:rPr lang="en-GB" sz="1100" dirty="0">
                  <a:effectLst/>
                  <a:latin typeface="Century Gothic" panose="020B0502020202020204" pitchFamily="34" charset="0"/>
                  <a:ea typeface="Calibri" panose="020F0502020204030204" pitchFamily="34" charset="0"/>
                </a:rPr>
                <a:t>C)</a:t>
              </a:r>
              <a:endParaRPr lang="en-GB" sz="1100" dirty="0">
                <a:effectLst/>
                <a:latin typeface="Calibri" panose="020F0502020204030204" pitchFamily="34" charset="0"/>
                <a:ea typeface="Calibri" panose="020F0502020204030204" pitchFamily="34" charset="0"/>
              </a:endParaRPr>
            </a:p>
          </p:txBody>
        </p:sp>
      </p:grpSp>
      <p:sp>
        <p:nvSpPr>
          <p:cNvPr id="29" name="Callout: Line 20">
            <a:extLst>
              <a:ext uri="{FF2B5EF4-FFF2-40B4-BE49-F238E27FC236}">
                <a16:creationId xmlns:a16="http://schemas.microsoft.com/office/drawing/2014/main" id="{35688528-0606-1445-B397-6B58BF38AC0D}"/>
              </a:ext>
            </a:extLst>
          </p:cNvPr>
          <p:cNvSpPr/>
          <p:nvPr/>
        </p:nvSpPr>
        <p:spPr>
          <a:xfrm>
            <a:off x="0" y="4292458"/>
            <a:ext cx="2843747" cy="2423421"/>
          </a:xfrm>
          <a:prstGeom prst="borderCallout1">
            <a:avLst>
              <a:gd name="adj1" fmla="val 38317"/>
              <a:gd name="adj2" fmla="val 103136"/>
              <a:gd name="adj3" fmla="val 24079"/>
              <a:gd name="adj4" fmla="val 125016"/>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SOLID.</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
        <p:nvSpPr>
          <p:cNvPr id="30" name="Callout: Line 21">
            <a:extLst>
              <a:ext uri="{FF2B5EF4-FFF2-40B4-BE49-F238E27FC236}">
                <a16:creationId xmlns:a16="http://schemas.microsoft.com/office/drawing/2014/main" id="{4461C7CD-E1B2-4B41-8AAB-E9D651426EB8}"/>
              </a:ext>
            </a:extLst>
          </p:cNvPr>
          <p:cNvSpPr/>
          <p:nvPr/>
        </p:nvSpPr>
        <p:spPr>
          <a:xfrm>
            <a:off x="0" y="1174297"/>
            <a:ext cx="2833798" cy="2921093"/>
          </a:xfrm>
          <a:prstGeom prst="borderCallout1">
            <a:avLst>
              <a:gd name="adj1" fmla="val 38317"/>
              <a:gd name="adj2" fmla="val 103136"/>
              <a:gd name="adj3" fmla="val 114839"/>
              <a:gd name="adj4" fmla="val 14731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MELTING.</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remains constant.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remains constant.</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increasing.</a:t>
            </a:r>
          </a:p>
        </p:txBody>
      </p:sp>
      <p:sp>
        <p:nvSpPr>
          <p:cNvPr id="31" name="Callout: Line 22">
            <a:extLst>
              <a:ext uri="{FF2B5EF4-FFF2-40B4-BE49-F238E27FC236}">
                <a16:creationId xmlns:a16="http://schemas.microsoft.com/office/drawing/2014/main" id="{E19A8FF5-7DFF-D541-A14E-355545082A08}"/>
              </a:ext>
            </a:extLst>
          </p:cNvPr>
          <p:cNvSpPr/>
          <p:nvPr/>
        </p:nvSpPr>
        <p:spPr>
          <a:xfrm>
            <a:off x="4203149" y="96713"/>
            <a:ext cx="3572315" cy="1929178"/>
          </a:xfrm>
          <a:prstGeom prst="borderCallout1">
            <a:avLst>
              <a:gd name="adj1" fmla="val 106627"/>
              <a:gd name="adj2" fmla="val 40697"/>
              <a:gd name="adj3" fmla="val 158759"/>
              <a:gd name="adj4" fmla="val 47662"/>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LIQUID.</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
        <p:nvSpPr>
          <p:cNvPr id="33" name="Callout: Line 25">
            <a:extLst>
              <a:ext uri="{FF2B5EF4-FFF2-40B4-BE49-F238E27FC236}">
                <a16:creationId xmlns:a16="http://schemas.microsoft.com/office/drawing/2014/main" id="{0BE7A75A-31D4-284C-9EB9-A366E4C6E984}"/>
              </a:ext>
            </a:extLst>
          </p:cNvPr>
          <p:cNvSpPr/>
          <p:nvPr/>
        </p:nvSpPr>
        <p:spPr>
          <a:xfrm>
            <a:off x="7247824" y="3035711"/>
            <a:ext cx="4268303" cy="2163077"/>
          </a:xfrm>
          <a:prstGeom prst="borderCallout1">
            <a:avLst>
              <a:gd name="adj1" fmla="val -2121"/>
              <a:gd name="adj2" fmla="val 18622"/>
              <a:gd name="adj3" fmla="val -26996"/>
              <a:gd name="adj4" fmla="val 4480"/>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BOILING.</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remains constant.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 </a:t>
            </a:r>
            <a:r>
              <a:rPr lang="en-GB" sz="2000" dirty="0">
                <a:solidFill>
                  <a:schemeClr val="accent1"/>
                </a:solidFill>
                <a:latin typeface="Century Gothic" panose="020B0502020202020204" pitchFamily="34" charset="0"/>
              </a:rPr>
              <a:t>remains constant.</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increasing.</a:t>
            </a:r>
          </a:p>
        </p:txBody>
      </p:sp>
      <p:sp>
        <p:nvSpPr>
          <p:cNvPr id="34" name="Callout: Line 24">
            <a:extLst>
              <a:ext uri="{FF2B5EF4-FFF2-40B4-BE49-F238E27FC236}">
                <a16:creationId xmlns:a16="http://schemas.microsoft.com/office/drawing/2014/main" id="{FEE7F2EB-73A7-8040-923F-BBEEA3C15BAB}"/>
              </a:ext>
            </a:extLst>
          </p:cNvPr>
          <p:cNvSpPr/>
          <p:nvPr/>
        </p:nvSpPr>
        <p:spPr>
          <a:xfrm>
            <a:off x="9039787" y="70613"/>
            <a:ext cx="2476340" cy="2921093"/>
          </a:xfrm>
          <a:prstGeom prst="borderCallout1">
            <a:avLst>
              <a:gd name="adj1" fmla="val 58572"/>
              <a:gd name="adj2" fmla="val -4584"/>
              <a:gd name="adj3" fmla="val 63086"/>
              <a:gd name="adj4" fmla="val -30439"/>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dirty="0">
                <a:solidFill>
                  <a:schemeClr val="accent1"/>
                </a:solidFill>
                <a:latin typeface="Century Gothic" panose="020B0502020202020204" pitchFamily="34" charset="0"/>
              </a:rPr>
              <a:t>GAS.</a:t>
            </a:r>
          </a:p>
          <a:p>
            <a:pPr algn="ctr"/>
            <a:r>
              <a:rPr lang="en-GB" sz="2000" b="1" dirty="0">
                <a:solidFill>
                  <a:schemeClr val="accent1"/>
                </a:solidFill>
                <a:latin typeface="Century Gothic" panose="020B0502020202020204" pitchFamily="34" charset="0"/>
              </a:rPr>
              <a:t>Temperature</a:t>
            </a:r>
            <a:r>
              <a:rPr lang="en-GB" sz="2000" dirty="0">
                <a:solidFill>
                  <a:schemeClr val="accent1"/>
                </a:solidFill>
                <a:latin typeface="Century Gothic" panose="020B0502020202020204" pitchFamily="34" charset="0"/>
              </a:rPr>
              <a:t> increasing. </a:t>
            </a:r>
            <a:r>
              <a:rPr lang="en-GB" sz="2000" b="1" dirty="0">
                <a:solidFill>
                  <a:schemeClr val="accent1"/>
                </a:solidFill>
                <a:latin typeface="Century Gothic" panose="020B0502020202020204" pitchFamily="34" charset="0"/>
              </a:rPr>
              <a:t>Internal energy </a:t>
            </a:r>
            <a:r>
              <a:rPr lang="en-GB" sz="2000" dirty="0">
                <a:solidFill>
                  <a:schemeClr val="accent1"/>
                </a:solidFill>
                <a:latin typeface="Century Gothic" panose="020B0502020202020204" pitchFamily="34" charset="0"/>
              </a:rPr>
              <a:t>increasing. </a:t>
            </a:r>
          </a:p>
          <a:p>
            <a:pPr algn="ctr"/>
            <a:r>
              <a:rPr lang="en-GB" sz="2000" b="1" dirty="0">
                <a:solidFill>
                  <a:schemeClr val="accent1"/>
                </a:solidFill>
                <a:latin typeface="Century Gothic" panose="020B0502020202020204" pitchFamily="34" charset="0"/>
              </a:rPr>
              <a:t>Kinetic energy</a:t>
            </a:r>
            <a:r>
              <a:rPr lang="en-GB" sz="2000" dirty="0">
                <a:solidFill>
                  <a:schemeClr val="accent1"/>
                </a:solidFill>
                <a:latin typeface="Century Gothic" panose="020B0502020202020204" pitchFamily="34" charset="0"/>
              </a:rPr>
              <a:t> increasing.</a:t>
            </a:r>
          </a:p>
          <a:p>
            <a:pPr algn="ctr"/>
            <a:r>
              <a:rPr lang="en-GB" sz="2000" b="1" dirty="0">
                <a:solidFill>
                  <a:schemeClr val="accent1"/>
                </a:solidFill>
                <a:latin typeface="Century Gothic" panose="020B0502020202020204" pitchFamily="34" charset="0"/>
              </a:rPr>
              <a:t>Potential energy </a:t>
            </a:r>
            <a:r>
              <a:rPr lang="en-GB" sz="2000" dirty="0">
                <a:solidFill>
                  <a:schemeClr val="accent1"/>
                </a:solidFill>
                <a:latin typeface="Century Gothic" panose="020B0502020202020204" pitchFamily="34" charset="0"/>
              </a:rPr>
              <a:t>remains constant.</a:t>
            </a:r>
          </a:p>
        </p:txBody>
      </p:sp>
    </p:spTree>
    <p:extLst>
      <p:ext uri="{BB962C8B-B14F-4D97-AF65-F5344CB8AC3E}">
        <p14:creationId xmlns:p14="http://schemas.microsoft.com/office/powerpoint/2010/main" val="645047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3" grpId="0" animBg="1"/>
      <p:bldP spid="3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5DDDA-A87B-C16D-73AD-01D4911286B2}"/>
              </a:ext>
            </a:extLst>
          </p:cNvPr>
          <p:cNvSpPr>
            <a:spLocks noGrp="1"/>
          </p:cNvSpPr>
          <p:nvPr>
            <p:ph type="title"/>
          </p:nvPr>
        </p:nvSpPr>
        <p:spPr/>
        <p:txBody>
          <a:bodyPr/>
          <a:lstStyle/>
          <a:p>
            <a:r>
              <a:rPr lang="en-GB" dirty="0">
                <a:latin typeface="Century Gothic" panose="020B0502020202020204" pitchFamily="34" charset="0"/>
              </a:rPr>
              <a:t>Gas Pressure</a:t>
            </a:r>
          </a:p>
        </p:txBody>
      </p:sp>
      <p:pic>
        <p:nvPicPr>
          <p:cNvPr id="2050" name="Picture 2">
            <a:extLst>
              <a:ext uri="{FF2B5EF4-FFF2-40B4-BE49-F238E27FC236}">
                <a16:creationId xmlns:a16="http://schemas.microsoft.com/office/drawing/2014/main" id="{0F5EA587-5A1F-4083-D279-C829F4CB2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9095" y="417445"/>
            <a:ext cx="4591878" cy="399884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177028-A742-E5F7-DFBD-C200068A80AB}"/>
              </a:ext>
            </a:extLst>
          </p:cNvPr>
          <p:cNvSpPr txBox="1"/>
          <p:nvPr/>
        </p:nvSpPr>
        <p:spPr>
          <a:xfrm>
            <a:off x="477078" y="974035"/>
            <a:ext cx="6023113" cy="830997"/>
          </a:xfrm>
          <a:prstGeom prst="rect">
            <a:avLst/>
          </a:prstGeom>
          <a:noFill/>
        </p:spPr>
        <p:txBody>
          <a:bodyPr wrap="square" rtlCol="0">
            <a:spAutoFit/>
          </a:bodyPr>
          <a:lstStyle/>
          <a:p>
            <a:r>
              <a:rPr lang="en-GB" sz="2400" dirty="0">
                <a:latin typeface="Century Gothic" panose="020B0502020202020204" pitchFamily="34" charset="0"/>
              </a:rPr>
              <a:t>Particles is a gas move at </a:t>
            </a:r>
            <a:r>
              <a:rPr lang="en-GB" sz="2400" b="1" dirty="0">
                <a:latin typeface="Century Gothic" panose="020B0502020202020204" pitchFamily="34" charset="0"/>
              </a:rPr>
              <a:t>random</a:t>
            </a:r>
            <a:r>
              <a:rPr lang="en-GB" sz="2400" dirty="0">
                <a:latin typeface="Century Gothic" panose="020B0502020202020204" pitchFamily="34" charset="0"/>
              </a:rPr>
              <a:t> </a:t>
            </a:r>
            <a:r>
              <a:rPr lang="en-GB" sz="2400" b="1" dirty="0">
                <a:latin typeface="Century Gothic" panose="020B0502020202020204" pitchFamily="34" charset="0"/>
              </a:rPr>
              <a:t>speeds</a:t>
            </a:r>
            <a:r>
              <a:rPr lang="en-GB" sz="2400" dirty="0">
                <a:latin typeface="Century Gothic" panose="020B0502020202020204" pitchFamily="34" charset="0"/>
              </a:rPr>
              <a:t> in </a:t>
            </a:r>
            <a:r>
              <a:rPr lang="en-GB" sz="2400" b="1" dirty="0">
                <a:latin typeface="Century Gothic" panose="020B0502020202020204" pitchFamily="34" charset="0"/>
              </a:rPr>
              <a:t>random directions</a:t>
            </a:r>
            <a:r>
              <a:rPr lang="en-GB" sz="2400" dirty="0">
                <a:latin typeface="Century Gothic" panose="020B0502020202020204" pitchFamily="34" charset="0"/>
              </a:rPr>
              <a:t>. </a:t>
            </a:r>
          </a:p>
        </p:txBody>
      </p:sp>
      <p:sp>
        <p:nvSpPr>
          <p:cNvPr id="4" name="TextBox 3">
            <a:extLst>
              <a:ext uri="{FF2B5EF4-FFF2-40B4-BE49-F238E27FC236}">
                <a16:creationId xmlns:a16="http://schemas.microsoft.com/office/drawing/2014/main" id="{5504000C-2164-6134-632C-01AB22E9B399}"/>
              </a:ext>
            </a:extLst>
          </p:cNvPr>
          <p:cNvSpPr txBox="1"/>
          <p:nvPr/>
        </p:nvSpPr>
        <p:spPr>
          <a:xfrm>
            <a:off x="490330" y="2060714"/>
            <a:ext cx="6023113" cy="830997"/>
          </a:xfrm>
          <a:prstGeom prst="rect">
            <a:avLst/>
          </a:prstGeom>
          <a:noFill/>
        </p:spPr>
        <p:txBody>
          <a:bodyPr wrap="square" rtlCol="0">
            <a:spAutoFit/>
          </a:bodyPr>
          <a:lstStyle/>
          <a:p>
            <a:r>
              <a:rPr lang="en-GB" sz="2400" dirty="0">
                <a:latin typeface="Century Gothic" panose="020B0502020202020204" pitchFamily="34" charset="0"/>
              </a:rPr>
              <a:t>They </a:t>
            </a:r>
            <a:r>
              <a:rPr lang="en-GB" sz="2400" b="1" dirty="0">
                <a:latin typeface="Century Gothic" panose="020B0502020202020204" pitchFamily="34" charset="0"/>
              </a:rPr>
              <a:t>collide</a:t>
            </a:r>
            <a:r>
              <a:rPr lang="en-GB" sz="2400" dirty="0">
                <a:latin typeface="Century Gothic" panose="020B0502020202020204" pitchFamily="34" charset="0"/>
              </a:rPr>
              <a:t> with each other and with the walls of their container. </a:t>
            </a:r>
          </a:p>
        </p:txBody>
      </p:sp>
      <p:sp>
        <p:nvSpPr>
          <p:cNvPr id="5" name="TextBox 4">
            <a:extLst>
              <a:ext uri="{FF2B5EF4-FFF2-40B4-BE49-F238E27FC236}">
                <a16:creationId xmlns:a16="http://schemas.microsoft.com/office/drawing/2014/main" id="{CA8FF25A-D238-A90A-AC5E-EEB60F00BB95}"/>
              </a:ext>
            </a:extLst>
          </p:cNvPr>
          <p:cNvSpPr txBox="1"/>
          <p:nvPr/>
        </p:nvSpPr>
        <p:spPr>
          <a:xfrm>
            <a:off x="503582" y="3207027"/>
            <a:ext cx="6023113" cy="1200329"/>
          </a:xfrm>
          <a:prstGeom prst="rect">
            <a:avLst/>
          </a:prstGeom>
          <a:noFill/>
        </p:spPr>
        <p:txBody>
          <a:bodyPr wrap="square" rtlCol="0">
            <a:spAutoFit/>
          </a:bodyPr>
          <a:lstStyle/>
          <a:p>
            <a:r>
              <a:rPr lang="en-GB" sz="2400" dirty="0">
                <a:latin typeface="Century Gothic" panose="020B0502020202020204" pitchFamily="34" charset="0"/>
              </a:rPr>
              <a:t>When they </a:t>
            </a:r>
            <a:r>
              <a:rPr lang="en-GB" sz="2400" b="1" dirty="0">
                <a:latin typeface="Century Gothic" panose="020B0502020202020204" pitchFamily="34" charset="0"/>
              </a:rPr>
              <a:t>collide</a:t>
            </a:r>
            <a:r>
              <a:rPr lang="en-GB" sz="2400" dirty="0">
                <a:latin typeface="Century Gothic" panose="020B0502020202020204" pitchFamily="34" charset="0"/>
              </a:rPr>
              <a:t> with the walls of the container, they exert a force on it. This is </a:t>
            </a:r>
            <a:r>
              <a:rPr lang="en-GB" sz="2400" b="1" dirty="0">
                <a:latin typeface="Century Gothic" panose="020B0502020202020204" pitchFamily="34" charset="0"/>
              </a:rPr>
              <a:t>gas pressure</a:t>
            </a:r>
            <a:r>
              <a:rPr lang="en-GB" sz="2400" dirty="0">
                <a:latin typeface="Century Gothic" panose="020B0502020202020204" pitchFamily="34" charset="0"/>
              </a:rPr>
              <a:t>.</a:t>
            </a:r>
          </a:p>
        </p:txBody>
      </p:sp>
      <p:sp>
        <p:nvSpPr>
          <p:cNvPr id="6" name="TextBox 5">
            <a:extLst>
              <a:ext uri="{FF2B5EF4-FFF2-40B4-BE49-F238E27FC236}">
                <a16:creationId xmlns:a16="http://schemas.microsoft.com/office/drawing/2014/main" id="{C616E8B2-F865-9624-E0CB-DE097E0B5AD8}"/>
              </a:ext>
            </a:extLst>
          </p:cNvPr>
          <p:cNvSpPr txBox="1"/>
          <p:nvPr/>
        </p:nvSpPr>
        <p:spPr>
          <a:xfrm>
            <a:off x="503582" y="4817166"/>
            <a:ext cx="10230679" cy="461665"/>
          </a:xfrm>
          <a:prstGeom prst="rect">
            <a:avLst/>
          </a:prstGeom>
          <a:noFill/>
        </p:spPr>
        <p:txBody>
          <a:bodyPr wrap="square" rtlCol="0">
            <a:spAutoFit/>
          </a:bodyPr>
          <a:lstStyle/>
          <a:p>
            <a:r>
              <a:rPr lang="en-GB" sz="2400" dirty="0">
                <a:latin typeface="Century Gothic" panose="020B0502020202020204" pitchFamily="34" charset="0"/>
              </a:rPr>
              <a:t>Pressure is a measure of the </a:t>
            </a:r>
            <a:r>
              <a:rPr lang="en-GB" sz="2400" b="1" dirty="0">
                <a:latin typeface="Century Gothic" panose="020B0502020202020204" pitchFamily="34" charset="0"/>
              </a:rPr>
              <a:t>force</a:t>
            </a:r>
            <a:r>
              <a:rPr lang="en-GB" sz="2400" dirty="0">
                <a:latin typeface="Century Gothic" panose="020B0502020202020204" pitchFamily="34" charset="0"/>
              </a:rPr>
              <a:t> exerted per unit </a:t>
            </a:r>
            <a:r>
              <a:rPr lang="en-GB" sz="2400" b="1" dirty="0">
                <a:latin typeface="Century Gothic" panose="020B0502020202020204" pitchFamily="34" charset="0"/>
              </a:rPr>
              <a:t>area</a:t>
            </a:r>
            <a:r>
              <a:rPr lang="en-GB" sz="2400" dirty="0">
                <a:latin typeface="Century Gothic" panose="020B0502020202020204" pitchFamily="34" charset="0"/>
              </a:rPr>
              <a:t>. </a:t>
            </a:r>
          </a:p>
        </p:txBody>
      </p:sp>
    </p:spTree>
    <p:extLst>
      <p:ext uri="{BB962C8B-B14F-4D97-AF65-F5344CB8AC3E}">
        <p14:creationId xmlns:p14="http://schemas.microsoft.com/office/powerpoint/2010/main" val="3366347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3EF4-37EE-0B19-8486-4A0ABE45A39D}"/>
              </a:ext>
            </a:extLst>
          </p:cNvPr>
          <p:cNvSpPr>
            <a:spLocks noGrp="1"/>
          </p:cNvSpPr>
          <p:nvPr>
            <p:ph type="title"/>
          </p:nvPr>
        </p:nvSpPr>
        <p:spPr/>
        <p:txBody>
          <a:bodyPr/>
          <a:lstStyle/>
          <a:p>
            <a:r>
              <a:rPr lang="en-GB" dirty="0">
                <a:latin typeface="Century Gothic" panose="020B0502020202020204" pitchFamily="34" charset="0"/>
              </a:rPr>
              <a:t>Gas Pressure and Temperature</a:t>
            </a:r>
          </a:p>
        </p:txBody>
      </p:sp>
      <p:sp>
        <p:nvSpPr>
          <p:cNvPr id="3" name="TextBox 2">
            <a:extLst>
              <a:ext uri="{FF2B5EF4-FFF2-40B4-BE49-F238E27FC236}">
                <a16:creationId xmlns:a16="http://schemas.microsoft.com/office/drawing/2014/main" id="{70B938D1-827B-04DF-3D9E-ED36CD06E85E}"/>
              </a:ext>
            </a:extLst>
          </p:cNvPr>
          <p:cNvSpPr txBox="1"/>
          <p:nvPr/>
        </p:nvSpPr>
        <p:spPr>
          <a:xfrm>
            <a:off x="377687" y="1013791"/>
            <a:ext cx="7017025" cy="5262979"/>
          </a:xfrm>
          <a:prstGeom prst="rect">
            <a:avLst/>
          </a:prstGeom>
          <a:noFill/>
        </p:spPr>
        <p:txBody>
          <a:bodyPr wrap="square" rtlCol="0">
            <a:spAutoFit/>
          </a:bodyPr>
          <a:lstStyle/>
          <a:p>
            <a:r>
              <a:rPr lang="en-GB" sz="2400" dirty="0">
                <a:latin typeface="Century Gothic" panose="020B0502020202020204" pitchFamily="34" charset="0"/>
              </a:rPr>
              <a:t>When a substance is heated, its </a:t>
            </a:r>
            <a:r>
              <a:rPr lang="en-GB" sz="2400" b="1" dirty="0">
                <a:latin typeface="Century Gothic" panose="020B0502020202020204" pitchFamily="34" charset="0"/>
              </a:rPr>
              <a:t>internal</a:t>
            </a:r>
            <a:r>
              <a:rPr lang="en-GB" sz="2400" dirty="0">
                <a:latin typeface="Century Gothic" panose="020B0502020202020204" pitchFamily="34" charset="0"/>
              </a:rPr>
              <a:t> </a:t>
            </a:r>
            <a:r>
              <a:rPr lang="en-GB" sz="2400" b="1" dirty="0">
                <a:latin typeface="Century Gothic" panose="020B0502020202020204" pitchFamily="34" charset="0"/>
              </a:rPr>
              <a:t>energy</a:t>
            </a:r>
            <a:r>
              <a:rPr lang="en-GB" sz="2400" dirty="0">
                <a:latin typeface="Century Gothic" panose="020B0502020202020204" pitchFamily="34" charset="0"/>
              </a:rPr>
              <a:t> increases. </a:t>
            </a:r>
          </a:p>
          <a:p>
            <a:endParaRPr lang="en-GB" sz="2400" dirty="0">
              <a:latin typeface="Century Gothic" panose="020B0502020202020204" pitchFamily="34" charset="0"/>
            </a:endParaRPr>
          </a:p>
          <a:p>
            <a:r>
              <a:rPr lang="en-GB" sz="2400" b="1" dirty="0">
                <a:latin typeface="Century Gothic" panose="020B0502020202020204" pitchFamily="34" charset="0"/>
              </a:rPr>
              <a:t>Temperature</a:t>
            </a:r>
            <a:r>
              <a:rPr lang="en-GB" sz="2400" dirty="0">
                <a:latin typeface="Century Gothic" panose="020B0502020202020204" pitchFamily="34" charset="0"/>
              </a:rPr>
              <a:t> is a measure of the </a:t>
            </a:r>
            <a:r>
              <a:rPr lang="en-GB" sz="2400" u="sng" dirty="0">
                <a:latin typeface="Century Gothic" panose="020B0502020202020204" pitchFamily="34" charset="0"/>
              </a:rPr>
              <a:t>average</a:t>
            </a:r>
            <a:r>
              <a:rPr lang="en-GB" sz="2400" dirty="0">
                <a:latin typeface="Century Gothic" panose="020B0502020202020204" pitchFamily="34" charset="0"/>
              </a:rPr>
              <a:t> </a:t>
            </a:r>
            <a:r>
              <a:rPr lang="en-GB" sz="2400" b="1" dirty="0">
                <a:latin typeface="Century Gothic" panose="020B0502020202020204" pitchFamily="34" charset="0"/>
              </a:rPr>
              <a:t>kinetic energy </a:t>
            </a:r>
            <a:r>
              <a:rPr lang="en-GB" sz="2400" dirty="0">
                <a:latin typeface="Century Gothic" panose="020B0502020202020204" pitchFamily="34" charset="0"/>
              </a:rPr>
              <a:t>of all the particles in a system.</a:t>
            </a:r>
          </a:p>
          <a:p>
            <a:endParaRPr lang="en-GB" sz="2400" dirty="0">
              <a:latin typeface="Century Gothic" panose="020B0502020202020204" pitchFamily="34" charset="0"/>
            </a:endParaRPr>
          </a:p>
          <a:p>
            <a:r>
              <a:rPr lang="en-GB" sz="2400" dirty="0">
                <a:latin typeface="Century Gothic" panose="020B0502020202020204" pitchFamily="34" charset="0"/>
              </a:rPr>
              <a:t>When temperature is increased, gas particles </a:t>
            </a:r>
            <a:r>
              <a:rPr lang="en-GB" sz="2400" b="1" dirty="0">
                <a:latin typeface="Century Gothic" panose="020B0502020202020204" pitchFamily="34" charset="0"/>
              </a:rPr>
              <a:t>gain kinetic energy </a:t>
            </a:r>
            <a:r>
              <a:rPr lang="en-GB" sz="2400" dirty="0">
                <a:latin typeface="Century Gothic" panose="020B0502020202020204" pitchFamily="34" charset="0"/>
              </a:rPr>
              <a:t>and move more quickly. </a:t>
            </a:r>
          </a:p>
          <a:p>
            <a:endParaRPr lang="en-GB" sz="2400" dirty="0">
              <a:latin typeface="Century Gothic" panose="020B0502020202020204" pitchFamily="34" charset="0"/>
            </a:endParaRPr>
          </a:p>
          <a:p>
            <a:r>
              <a:rPr lang="en-GB" sz="2400" dirty="0">
                <a:latin typeface="Century Gothic" panose="020B0502020202020204" pitchFamily="34" charset="0"/>
              </a:rPr>
              <a:t>The gas particles are moving </a:t>
            </a:r>
            <a:r>
              <a:rPr lang="en-GB" sz="2400" b="1" dirty="0">
                <a:latin typeface="Century Gothic" panose="020B0502020202020204" pitchFamily="34" charset="0"/>
              </a:rPr>
              <a:t>more quickly </a:t>
            </a:r>
            <a:r>
              <a:rPr lang="en-GB" sz="2400" dirty="0">
                <a:latin typeface="Century Gothic" panose="020B0502020202020204" pitchFamily="34" charset="0"/>
              </a:rPr>
              <a:t>so </a:t>
            </a:r>
            <a:r>
              <a:rPr lang="en-GB" sz="2400" b="1" dirty="0">
                <a:latin typeface="Century Gothic" panose="020B0502020202020204" pitchFamily="34" charset="0"/>
              </a:rPr>
              <a:t>collide more often </a:t>
            </a:r>
            <a:r>
              <a:rPr lang="en-GB" sz="2400" dirty="0">
                <a:latin typeface="Century Gothic" panose="020B0502020202020204" pitchFamily="34" charset="0"/>
              </a:rPr>
              <a:t>with the walls of the container and with </a:t>
            </a:r>
            <a:r>
              <a:rPr lang="en-GB" sz="2400" b="1" dirty="0">
                <a:latin typeface="Century Gothic" panose="020B0502020202020204" pitchFamily="34" charset="0"/>
              </a:rPr>
              <a:t>more force</a:t>
            </a:r>
            <a:r>
              <a:rPr lang="en-GB" sz="2400" dirty="0">
                <a:latin typeface="Century Gothic" panose="020B0502020202020204" pitchFamily="34" charset="0"/>
              </a:rPr>
              <a:t>. </a:t>
            </a:r>
          </a:p>
          <a:p>
            <a:endParaRPr lang="en-GB" sz="2400" dirty="0">
              <a:latin typeface="Century Gothic" panose="020B0502020202020204" pitchFamily="34" charset="0"/>
            </a:endParaRPr>
          </a:p>
          <a:p>
            <a:r>
              <a:rPr lang="en-GB" sz="2400" dirty="0">
                <a:latin typeface="Century Gothic" panose="020B0502020202020204" pitchFamily="34" charset="0"/>
              </a:rPr>
              <a:t>This means they exert </a:t>
            </a:r>
            <a:r>
              <a:rPr lang="en-GB" sz="2400" b="1" dirty="0">
                <a:latin typeface="Century Gothic" panose="020B0502020202020204" pitchFamily="34" charset="0"/>
              </a:rPr>
              <a:t>more pressure</a:t>
            </a:r>
            <a:r>
              <a:rPr lang="en-GB" sz="2400" dirty="0">
                <a:latin typeface="Century Gothic" panose="020B0502020202020204" pitchFamily="34" charset="0"/>
              </a:rPr>
              <a:t>. </a:t>
            </a:r>
          </a:p>
        </p:txBody>
      </p:sp>
      <p:cxnSp>
        <p:nvCxnSpPr>
          <p:cNvPr id="5" name="Straight Arrow Connector 4">
            <a:extLst>
              <a:ext uri="{FF2B5EF4-FFF2-40B4-BE49-F238E27FC236}">
                <a16:creationId xmlns:a16="http://schemas.microsoft.com/office/drawing/2014/main" id="{586612CA-D028-DA6C-EB57-860B3CD4AE8D}"/>
              </a:ext>
            </a:extLst>
          </p:cNvPr>
          <p:cNvCxnSpPr/>
          <p:nvPr/>
        </p:nvCxnSpPr>
        <p:spPr>
          <a:xfrm>
            <a:off x="8348870" y="6142383"/>
            <a:ext cx="29419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AE4DFBC-4C77-78B7-0AAA-E34C1781CF3F}"/>
              </a:ext>
            </a:extLst>
          </p:cNvPr>
          <p:cNvCxnSpPr>
            <a:cxnSpLocks/>
          </p:cNvCxnSpPr>
          <p:nvPr/>
        </p:nvCxnSpPr>
        <p:spPr>
          <a:xfrm flipV="1">
            <a:off x="8342244" y="3399182"/>
            <a:ext cx="0" cy="2756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415DAD3-CE07-A728-CFF1-0959C6DAEB21}"/>
              </a:ext>
            </a:extLst>
          </p:cNvPr>
          <p:cNvSpPr txBox="1"/>
          <p:nvPr/>
        </p:nvSpPr>
        <p:spPr>
          <a:xfrm>
            <a:off x="9680713" y="6301409"/>
            <a:ext cx="1757212"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Temperature</a:t>
            </a:r>
          </a:p>
        </p:txBody>
      </p:sp>
      <p:sp>
        <p:nvSpPr>
          <p:cNvPr id="9" name="TextBox 8">
            <a:extLst>
              <a:ext uri="{FF2B5EF4-FFF2-40B4-BE49-F238E27FC236}">
                <a16:creationId xmlns:a16="http://schemas.microsoft.com/office/drawing/2014/main" id="{4E6C0038-CB6C-B860-D735-8028150658FB}"/>
              </a:ext>
            </a:extLst>
          </p:cNvPr>
          <p:cNvSpPr txBox="1"/>
          <p:nvPr/>
        </p:nvSpPr>
        <p:spPr>
          <a:xfrm>
            <a:off x="7586869" y="3014870"/>
            <a:ext cx="1197764"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Pressure</a:t>
            </a:r>
          </a:p>
        </p:txBody>
      </p:sp>
      <p:cxnSp>
        <p:nvCxnSpPr>
          <p:cNvPr id="11" name="Straight Connector 10">
            <a:extLst>
              <a:ext uri="{FF2B5EF4-FFF2-40B4-BE49-F238E27FC236}">
                <a16:creationId xmlns:a16="http://schemas.microsoft.com/office/drawing/2014/main" id="{3A835ABC-A7D8-DBA2-261A-A561DE247FEA}"/>
              </a:ext>
            </a:extLst>
          </p:cNvPr>
          <p:cNvCxnSpPr/>
          <p:nvPr/>
        </p:nvCxnSpPr>
        <p:spPr>
          <a:xfrm flipV="1">
            <a:off x="8348869" y="4373217"/>
            <a:ext cx="2763079" cy="655983"/>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177B1A3B-C3CB-6BF0-97DE-A7A71FC7A7CC}"/>
              </a:ext>
            </a:extLst>
          </p:cNvPr>
          <p:cNvGrpSpPr/>
          <p:nvPr/>
        </p:nvGrpSpPr>
        <p:grpSpPr>
          <a:xfrm>
            <a:off x="7153053" y="457200"/>
            <a:ext cx="4356460" cy="2001693"/>
            <a:chOff x="10017068" y="5261644"/>
            <a:chExt cx="3055730" cy="1174400"/>
          </a:xfrm>
        </p:grpSpPr>
        <p:pic>
          <p:nvPicPr>
            <p:cNvPr id="13" name="Picture 12">
              <a:extLst>
                <a:ext uri="{FF2B5EF4-FFF2-40B4-BE49-F238E27FC236}">
                  <a16:creationId xmlns:a16="http://schemas.microsoft.com/office/drawing/2014/main" id="{CE59B1E3-1FDF-5D8F-0578-621B3FE474E2}"/>
                </a:ext>
              </a:extLst>
            </p:cNvPr>
            <p:cNvPicPr>
              <a:picLocks noChangeAspect="1"/>
            </p:cNvPicPr>
            <p:nvPr/>
          </p:nvPicPr>
          <p:blipFill>
            <a:blip r:embed="rId3"/>
            <a:stretch>
              <a:fillRect/>
            </a:stretch>
          </p:blipFill>
          <p:spPr>
            <a:xfrm>
              <a:off x="11640796" y="5280294"/>
              <a:ext cx="1432002" cy="1155750"/>
            </a:xfrm>
            <a:prstGeom prst="rect">
              <a:avLst/>
            </a:prstGeom>
          </p:spPr>
        </p:pic>
        <p:pic>
          <p:nvPicPr>
            <p:cNvPr id="14" name="Picture 13">
              <a:extLst>
                <a:ext uri="{FF2B5EF4-FFF2-40B4-BE49-F238E27FC236}">
                  <a16:creationId xmlns:a16="http://schemas.microsoft.com/office/drawing/2014/main" id="{2A7A8C2E-6264-AB7A-4331-B18A9533E799}"/>
                </a:ext>
              </a:extLst>
            </p:cNvPr>
            <p:cNvPicPr>
              <a:picLocks noChangeAspect="1"/>
            </p:cNvPicPr>
            <p:nvPr/>
          </p:nvPicPr>
          <p:blipFill>
            <a:blip r:embed="rId4"/>
            <a:stretch>
              <a:fillRect/>
            </a:stretch>
          </p:blipFill>
          <p:spPr>
            <a:xfrm>
              <a:off x="10017068" y="5261644"/>
              <a:ext cx="1432002" cy="1165978"/>
            </a:xfrm>
            <a:prstGeom prst="rect">
              <a:avLst/>
            </a:prstGeom>
          </p:spPr>
        </p:pic>
      </p:grpSp>
      <p:sp>
        <p:nvSpPr>
          <p:cNvPr id="17" name="TextBox 16">
            <a:extLst>
              <a:ext uri="{FF2B5EF4-FFF2-40B4-BE49-F238E27FC236}">
                <a16:creationId xmlns:a16="http://schemas.microsoft.com/office/drawing/2014/main" id="{1F379EE9-149B-088E-900F-418510ACE1BB}"/>
              </a:ext>
            </a:extLst>
          </p:cNvPr>
          <p:cNvSpPr txBox="1"/>
          <p:nvPr/>
        </p:nvSpPr>
        <p:spPr>
          <a:xfrm>
            <a:off x="7195930" y="516835"/>
            <a:ext cx="318052" cy="369332"/>
          </a:xfrm>
          <a:prstGeom prst="rect">
            <a:avLst/>
          </a:prstGeom>
          <a:solidFill>
            <a:schemeClr val="bg1"/>
          </a:solidFill>
        </p:spPr>
        <p:txBody>
          <a:bodyPr wrap="square" rtlCol="0">
            <a:spAutoFit/>
          </a:bodyPr>
          <a:lstStyle/>
          <a:p>
            <a:r>
              <a:rPr lang="en-GB" dirty="0">
                <a:latin typeface="Century Gothic" panose="020B0502020202020204" pitchFamily="34" charset="0"/>
              </a:rPr>
              <a:t>A</a:t>
            </a:r>
          </a:p>
        </p:txBody>
      </p:sp>
      <p:sp>
        <p:nvSpPr>
          <p:cNvPr id="18" name="TextBox 17">
            <a:extLst>
              <a:ext uri="{FF2B5EF4-FFF2-40B4-BE49-F238E27FC236}">
                <a16:creationId xmlns:a16="http://schemas.microsoft.com/office/drawing/2014/main" id="{79A34528-5071-B960-304F-B28BC532F86E}"/>
              </a:ext>
            </a:extLst>
          </p:cNvPr>
          <p:cNvSpPr txBox="1"/>
          <p:nvPr/>
        </p:nvSpPr>
        <p:spPr>
          <a:xfrm>
            <a:off x="9495183" y="530089"/>
            <a:ext cx="318052" cy="369332"/>
          </a:xfrm>
          <a:prstGeom prst="rect">
            <a:avLst/>
          </a:prstGeom>
          <a:solidFill>
            <a:schemeClr val="bg1"/>
          </a:solidFill>
        </p:spPr>
        <p:txBody>
          <a:bodyPr wrap="square" rtlCol="0">
            <a:spAutoFit/>
          </a:bodyPr>
          <a:lstStyle/>
          <a:p>
            <a:r>
              <a:rPr lang="en-GB" dirty="0">
                <a:latin typeface="Century Gothic" panose="020B0502020202020204" pitchFamily="34" charset="0"/>
              </a:rPr>
              <a:t>B</a:t>
            </a:r>
          </a:p>
        </p:txBody>
      </p:sp>
    </p:spTree>
    <p:extLst>
      <p:ext uri="{BB962C8B-B14F-4D97-AF65-F5344CB8AC3E}">
        <p14:creationId xmlns:p14="http://schemas.microsoft.com/office/powerpoint/2010/main" val="157224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7" grpId="0" animBg="1"/>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A481-4B4D-2CEA-DEF1-AB2A0954E482}"/>
              </a:ext>
            </a:extLst>
          </p:cNvPr>
          <p:cNvSpPr>
            <a:spLocks noGrp="1"/>
          </p:cNvSpPr>
          <p:nvPr>
            <p:ph type="title"/>
          </p:nvPr>
        </p:nvSpPr>
        <p:spPr/>
        <p:txBody>
          <a:bodyPr/>
          <a:lstStyle/>
          <a:p>
            <a:r>
              <a:rPr lang="en-GB" dirty="0">
                <a:latin typeface="Century Gothic" panose="020B0502020202020204" pitchFamily="34" charset="0"/>
              </a:rPr>
              <a:t>Pressure and Volume</a:t>
            </a:r>
          </a:p>
        </p:txBody>
      </p:sp>
      <p:cxnSp>
        <p:nvCxnSpPr>
          <p:cNvPr id="3" name="Straight Connector 2">
            <a:extLst>
              <a:ext uri="{FF2B5EF4-FFF2-40B4-BE49-F238E27FC236}">
                <a16:creationId xmlns:a16="http://schemas.microsoft.com/office/drawing/2014/main" id="{51F2CF99-E540-6047-C7F8-AABCE50E8FD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074" name="Picture 2">
            <a:extLst>
              <a:ext uri="{FF2B5EF4-FFF2-40B4-BE49-F238E27FC236}">
                <a16:creationId xmlns:a16="http://schemas.microsoft.com/office/drawing/2014/main" id="{1ACA1A79-8859-F5EE-D54B-D9069B26A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3454" y="0"/>
            <a:ext cx="672147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ED15A8-F8CC-4EE5-0AD5-B013816BDCE3}"/>
              </a:ext>
            </a:extLst>
          </p:cNvPr>
          <p:cNvSpPr txBox="1"/>
          <p:nvPr/>
        </p:nvSpPr>
        <p:spPr>
          <a:xfrm>
            <a:off x="377687" y="1013791"/>
            <a:ext cx="4075043" cy="5262979"/>
          </a:xfrm>
          <a:prstGeom prst="rect">
            <a:avLst/>
          </a:prstGeom>
          <a:noFill/>
        </p:spPr>
        <p:txBody>
          <a:bodyPr wrap="square" rtlCol="0">
            <a:spAutoFit/>
          </a:bodyPr>
          <a:lstStyle/>
          <a:p>
            <a:r>
              <a:rPr lang="en-GB" sz="2400" dirty="0">
                <a:latin typeface="Century Gothic" panose="020B0502020202020204" pitchFamily="34" charset="0"/>
              </a:rPr>
              <a:t>When the </a:t>
            </a:r>
            <a:r>
              <a:rPr lang="en-GB" sz="2400" b="1" dirty="0">
                <a:latin typeface="Century Gothic" panose="020B0502020202020204" pitchFamily="34" charset="0"/>
              </a:rPr>
              <a:t>volume</a:t>
            </a:r>
            <a:r>
              <a:rPr lang="en-GB" sz="2400" dirty="0">
                <a:latin typeface="Century Gothic" panose="020B0502020202020204" pitchFamily="34" charset="0"/>
              </a:rPr>
              <a:t> of a container is </a:t>
            </a:r>
            <a:r>
              <a:rPr lang="en-GB" sz="2400" b="1" dirty="0">
                <a:latin typeface="Century Gothic" panose="020B0502020202020204" pitchFamily="34" charset="0"/>
              </a:rPr>
              <a:t>decreased</a:t>
            </a:r>
            <a:r>
              <a:rPr lang="en-GB" sz="2400" dirty="0">
                <a:latin typeface="Century Gothic" panose="020B0502020202020204" pitchFamily="34" charset="0"/>
              </a:rPr>
              <a:t>, the </a:t>
            </a:r>
            <a:r>
              <a:rPr lang="en-GB" sz="2400" b="1" dirty="0">
                <a:latin typeface="Century Gothic" panose="020B0502020202020204" pitchFamily="34" charset="0"/>
              </a:rPr>
              <a:t>pressure</a:t>
            </a:r>
            <a:r>
              <a:rPr lang="en-GB" sz="2400" dirty="0">
                <a:latin typeface="Century Gothic" panose="020B0502020202020204" pitchFamily="34" charset="0"/>
              </a:rPr>
              <a:t> exerted by the gas </a:t>
            </a:r>
            <a:r>
              <a:rPr lang="en-GB" sz="2400" b="1" dirty="0">
                <a:latin typeface="Century Gothic" panose="020B0502020202020204" pitchFamily="34" charset="0"/>
              </a:rPr>
              <a:t>increases</a:t>
            </a:r>
            <a:r>
              <a:rPr lang="en-GB" sz="2400" dirty="0">
                <a:latin typeface="Century Gothic" panose="020B0502020202020204" pitchFamily="34" charset="0"/>
              </a:rPr>
              <a:t>. </a:t>
            </a:r>
          </a:p>
          <a:p>
            <a:endParaRPr lang="en-GB" sz="2400" dirty="0">
              <a:latin typeface="Century Gothic" panose="020B0502020202020204" pitchFamily="34" charset="0"/>
            </a:endParaRPr>
          </a:p>
          <a:p>
            <a:r>
              <a:rPr lang="en-GB" sz="2400" dirty="0">
                <a:latin typeface="Century Gothic" panose="020B0502020202020204" pitchFamily="34" charset="0"/>
              </a:rPr>
              <a:t>Particles have </a:t>
            </a:r>
            <a:r>
              <a:rPr lang="en-GB" sz="2400" b="1" dirty="0">
                <a:latin typeface="Century Gothic" panose="020B0502020202020204" pitchFamily="34" charset="0"/>
              </a:rPr>
              <a:t>less space </a:t>
            </a:r>
            <a:r>
              <a:rPr lang="en-GB" sz="2400" dirty="0">
                <a:latin typeface="Century Gothic" panose="020B0502020202020204" pitchFamily="34" charset="0"/>
              </a:rPr>
              <a:t>to move around, so </a:t>
            </a:r>
            <a:r>
              <a:rPr lang="en-GB" sz="2400" b="1" dirty="0">
                <a:latin typeface="Century Gothic" panose="020B0502020202020204" pitchFamily="34" charset="0"/>
              </a:rPr>
              <a:t>collide</a:t>
            </a:r>
            <a:r>
              <a:rPr lang="en-GB" sz="2400" dirty="0">
                <a:latin typeface="Century Gothic" panose="020B0502020202020204" pitchFamily="34" charset="0"/>
              </a:rPr>
              <a:t> with the walls of the container </a:t>
            </a:r>
            <a:r>
              <a:rPr lang="en-GB" sz="2400" b="1" dirty="0">
                <a:latin typeface="Century Gothic" panose="020B0502020202020204" pitchFamily="34" charset="0"/>
              </a:rPr>
              <a:t>more</a:t>
            </a:r>
            <a:r>
              <a:rPr lang="en-GB" sz="2400" dirty="0">
                <a:latin typeface="Century Gothic" panose="020B0502020202020204" pitchFamily="34" charset="0"/>
              </a:rPr>
              <a:t> </a:t>
            </a:r>
            <a:r>
              <a:rPr lang="en-GB" sz="2400" b="1" dirty="0">
                <a:latin typeface="Century Gothic" panose="020B0502020202020204" pitchFamily="34" charset="0"/>
              </a:rPr>
              <a:t>frequently</a:t>
            </a:r>
            <a:r>
              <a:rPr lang="en-GB" sz="2400" dirty="0">
                <a:latin typeface="Century Gothic" panose="020B0502020202020204" pitchFamily="34" charset="0"/>
              </a:rPr>
              <a:t>. </a:t>
            </a:r>
          </a:p>
          <a:p>
            <a:endParaRPr lang="en-GB" sz="2400" dirty="0">
              <a:latin typeface="Century Gothic" panose="020B0502020202020204" pitchFamily="34" charset="0"/>
            </a:endParaRPr>
          </a:p>
          <a:p>
            <a:r>
              <a:rPr lang="en-GB" sz="2400" dirty="0">
                <a:latin typeface="Century Gothic" panose="020B0502020202020204" pitchFamily="34" charset="0"/>
              </a:rPr>
              <a:t>The </a:t>
            </a:r>
            <a:r>
              <a:rPr lang="en-GB" sz="2400" b="1" dirty="0">
                <a:latin typeface="Century Gothic" panose="020B0502020202020204" pitchFamily="34" charset="0"/>
              </a:rPr>
              <a:t>temperature</a:t>
            </a:r>
            <a:r>
              <a:rPr lang="en-GB" sz="2400" dirty="0">
                <a:latin typeface="Century Gothic" panose="020B0502020202020204" pitchFamily="34" charset="0"/>
              </a:rPr>
              <a:t> of the gas and the </a:t>
            </a:r>
            <a:r>
              <a:rPr lang="en-GB" sz="2400" b="1" dirty="0">
                <a:latin typeface="Century Gothic" panose="020B0502020202020204" pitchFamily="34" charset="0"/>
              </a:rPr>
              <a:t>mass</a:t>
            </a:r>
            <a:r>
              <a:rPr lang="en-GB" sz="2400" dirty="0">
                <a:latin typeface="Century Gothic" panose="020B0502020202020204" pitchFamily="34" charset="0"/>
              </a:rPr>
              <a:t> of the gas must remain </a:t>
            </a:r>
            <a:r>
              <a:rPr lang="en-GB" sz="2400" b="1" dirty="0">
                <a:latin typeface="Century Gothic" panose="020B0502020202020204" pitchFamily="34" charset="0"/>
              </a:rPr>
              <a:t>constant</a:t>
            </a:r>
            <a:r>
              <a:rPr lang="en-GB" sz="2400" dirty="0">
                <a:latin typeface="Century Gothic" panose="020B0502020202020204" pitchFamily="34" charset="0"/>
              </a:rPr>
              <a:t>. </a:t>
            </a:r>
          </a:p>
        </p:txBody>
      </p:sp>
    </p:spTree>
    <p:extLst>
      <p:ext uri="{BB962C8B-B14F-4D97-AF65-F5344CB8AC3E}">
        <p14:creationId xmlns:p14="http://schemas.microsoft.com/office/powerpoint/2010/main" val="1308911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B2C6C-54D1-E314-4326-5933B8DBA848}"/>
              </a:ext>
            </a:extLst>
          </p:cNvPr>
          <p:cNvSpPr>
            <a:spLocks noGrp="1"/>
          </p:cNvSpPr>
          <p:nvPr>
            <p:ph type="title"/>
          </p:nvPr>
        </p:nvSpPr>
        <p:spPr/>
        <p:txBody>
          <a:bodyPr/>
          <a:lstStyle/>
          <a:p>
            <a:r>
              <a:rPr lang="en-GB" dirty="0">
                <a:latin typeface="Century Gothic" panose="020B0502020202020204" pitchFamily="34" charset="0"/>
              </a:rPr>
              <a:t>Pressure and Volume</a:t>
            </a:r>
          </a:p>
        </p:txBody>
      </p:sp>
      <p:cxnSp>
        <p:nvCxnSpPr>
          <p:cNvPr id="3" name="Straight Connector 2">
            <a:extLst>
              <a:ext uri="{FF2B5EF4-FFF2-40B4-BE49-F238E27FC236}">
                <a16:creationId xmlns:a16="http://schemas.microsoft.com/office/drawing/2014/main" id="{EB8E56DC-CD1B-945D-5A74-77024924F0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B01B68DC-DFD6-7016-03AE-9FC5E2EF5A19}"/>
              </a:ext>
            </a:extLst>
          </p:cNvPr>
          <p:cNvSpPr/>
          <p:nvPr/>
        </p:nvSpPr>
        <p:spPr>
          <a:xfrm>
            <a:off x="8364511" y="0"/>
            <a:ext cx="3048000" cy="2792506"/>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entury Gothic" panose="020B0502020202020204" pitchFamily="34" charset="0"/>
              </a:rPr>
              <a:t>This is an equation you will need to </a:t>
            </a:r>
            <a:r>
              <a:rPr lang="en-GB" sz="2400" b="1" dirty="0">
                <a:solidFill>
                  <a:schemeClr val="tx1"/>
                </a:solidFill>
                <a:latin typeface="Century Gothic" panose="020B0502020202020204" pitchFamily="34" charset="0"/>
              </a:rPr>
              <a:t>apply</a:t>
            </a:r>
            <a:r>
              <a:rPr lang="en-GB" sz="2400" dirty="0">
                <a:solidFill>
                  <a:schemeClr val="tx1"/>
                </a:solidFill>
                <a:latin typeface="Century Gothic" panose="020B0502020202020204" pitchFamily="34" charset="0"/>
              </a:rPr>
              <a: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26237F4-2068-846A-CD8E-20410844344F}"/>
                  </a:ext>
                </a:extLst>
              </p:cNvPr>
              <p:cNvSpPr txBox="1"/>
              <p:nvPr/>
            </p:nvSpPr>
            <p:spPr>
              <a:xfrm>
                <a:off x="377687" y="1013791"/>
                <a:ext cx="7633252" cy="2000548"/>
              </a:xfrm>
              <a:prstGeom prst="rect">
                <a:avLst/>
              </a:prstGeom>
              <a:noFill/>
            </p:spPr>
            <p:txBody>
              <a:bodyPr wrap="square" rtlCol="0">
                <a:spAutoFit/>
              </a:bodyPr>
              <a:lstStyle/>
              <a:p>
                <a:r>
                  <a:rPr lang="en-GB" sz="2400" dirty="0">
                    <a:latin typeface="Century Gothic" panose="020B0502020202020204" pitchFamily="34" charset="0"/>
                  </a:rPr>
                  <a:t>If the temperature and mass of the gas remain constant, the </a:t>
                </a:r>
                <a:r>
                  <a:rPr lang="en-GB" sz="2400" b="1" dirty="0">
                    <a:latin typeface="Century Gothic" panose="020B0502020202020204" pitchFamily="34" charset="0"/>
                  </a:rPr>
                  <a:t>volume</a:t>
                </a:r>
                <a:r>
                  <a:rPr lang="en-GB" sz="2400" dirty="0">
                    <a:latin typeface="Century Gothic" panose="020B0502020202020204" pitchFamily="34" charset="0"/>
                  </a:rPr>
                  <a:t> of the container is </a:t>
                </a:r>
                <a:r>
                  <a:rPr lang="en-GB" sz="2400" b="1" dirty="0">
                    <a:latin typeface="Century Gothic" panose="020B0502020202020204" pitchFamily="34" charset="0"/>
                  </a:rPr>
                  <a:t>inversely proportional </a:t>
                </a:r>
                <a:r>
                  <a:rPr lang="en-GB" sz="2400" dirty="0">
                    <a:latin typeface="Century Gothic" panose="020B0502020202020204" pitchFamily="34" charset="0"/>
                  </a:rPr>
                  <a:t>to the </a:t>
                </a:r>
                <a:r>
                  <a:rPr lang="en-GB" sz="2400" b="1" dirty="0">
                    <a:latin typeface="Century Gothic" panose="020B0502020202020204" pitchFamily="34" charset="0"/>
                  </a:rPr>
                  <a:t>pressure</a:t>
                </a:r>
                <a:r>
                  <a:rPr lang="en-GB" sz="2400" dirty="0">
                    <a:latin typeface="Century Gothic" panose="020B0502020202020204" pitchFamily="34" charset="0"/>
                  </a:rPr>
                  <a:t>.</a:t>
                </a:r>
              </a:p>
              <a:p>
                <a:endParaRPr lang="en-GB" sz="2400" dirty="0">
                  <a:latin typeface="Century Gothic" panose="020B0502020202020204" pitchFamily="34" charset="0"/>
                </a:endParaRPr>
              </a:p>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𝐕</m:t>
                      </m:r>
                      <m:r>
                        <a:rPr lang="en-GB" sz="2800" b="1" i="0" smtClean="0">
                          <a:solidFill>
                            <a:schemeClr val="accent1"/>
                          </a:solidFill>
                          <a:latin typeface="Cambria Math" panose="02040503050406030204" pitchFamily="18" charset="0"/>
                        </a:rPr>
                        <m:t>=</m:t>
                      </m:r>
                      <m:r>
                        <a:rPr lang="en-GB" sz="2800" b="1" i="0" smtClean="0">
                          <a:solidFill>
                            <a:schemeClr val="accent1"/>
                          </a:solidFill>
                          <a:latin typeface="Cambria Math" panose="02040503050406030204" pitchFamily="18" charset="0"/>
                        </a:rPr>
                        <m:t>𝐜𝐨𝐧𝐬𝐭𝐚𝐧𝐭</m:t>
                      </m:r>
                    </m:oMath>
                  </m:oMathPara>
                </a14:m>
                <a:endParaRPr lang="en-GB" sz="2800" b="1" dirty="0">
                  <a:solidFill>
                    <a:schemeClr val="accent1"/>
                  </a:solidFill>
                  <a:latin typeface="Century Gothic" panose="020B0502020202020204" pitchFamily="34" charset="0"/>
                </a:endParaRPr>
              </a:p>
            </p:txBody>
          </p:sp>
        </mc:Choice>
        <mc:Fallback>
          <p:sp>
            <p:nvSpPr>
              <p:cNvPr id="5" name="TextBox 4">
                <a:extLst>
                  <a:ext uri="{FF2B5EF4-FFF2-40B4-BE49-F238E27FC236}">
                    <a16:creationId xmlns:a16="http://schemas.microsoft.com/office/drawing/2014/main" id="{726237F4-2068-846A-CD8E-20410844344F}"/>
                  </a:ext>
                </a:extLst>
              </p:cNvPr>
              <p:cNvSpPr txBox="1">
                <a:spLocks noRot="1" noChangeAspect="1" noMove="1" noResize="1" noEditPoints="1" noAdjustHandles="1" noChangeArrowheads="1" noChangeShapeType="1" noTextEdit="1"/>
              </p:cNvSpPr>
              <p:nvPr/>
            </p:nvSpPr>
            <p:spPr>
              <a:xfrm>
                <a:off x="377687" y="1013791"/>
                <a:ext cx="7633252" cy="2000548"/>
              </a:xfrm>
              <a:prstGeom prst="rect">
                <a:avLst/>
              </a:prstGeom>
              <a:blipFill>
                <a:blip r:embed="rId3"/>
                <a:stretch>
                  <a:fillRect l="-1163" t="-2516" b="-566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6CE2E744-A0E7-5231-AD04-34E2ED3AD0AE}"/>
                  </a:ext>
                </a:extLst>
              </p:cNvPr>
              <p:cNvSpPr txBox="1"/>
              <p:nvPr/>
            </p:nvSpPr>
            <p:spPr>
              <a:xfrm>
                <a:off x="271669" y="3323659"/>
                <a:ext cx="7699514" cy="1251946"/>
              </a:xfrm>
              <a:prstGeom prst="rect">
                <a:avLst/>
              </a:prstGeom>
              <a:noFill/>
            </p:spPr>
            <p:txBody>
              <a:bodyPr wrap="square" rtlCol="0">
                <a:spAutoFit/>
              </a:bodyPr>
              <a:lstStyle/>
              <a:p>
                <a:r>
                  <a:rPr lang="en-GB" sz="2400" dirty="0">
                    <a:latin typeface="Century Gothic" panose="020B0502020202020204" pitchFamily="34" charset="0"/>
                  </a:rPr>
                  <a:t>We can use this equation to calculate the pressure or volume of a gas in a new scenario:</a:t>
                </a:r>
              </a:p>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𝟏</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𝐕𝟏</m:t>
                      </m:r>
                      <m:r>
                        <a:rPr lang="en-GB" sz="2800" b="1" i="0" smtClean="0">
                          <a:solidFill>
                            <a:schemeClr val="accent1"/>
                          </a:solidFill>
                          <a:latin typeface="Cambria Math" panose="02040503050406030204" pitchFamily="18" charset="0"/>
                        </a:rPr>
                        <m:t>=</m:t>
                      </m:r>
                      <m:r>
                        <a:rPr lang="en-GB" sz="2800" b="1">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𝟐</m:t>
                      </m:r>
                      <m:r>
                        <a:rPr lang="en-GB" sz="2800" b="1">
                          <a:solidFill>
                            <a:schemeClr val="accent1"/>
                          </a:solidFill>
                          <a:latin typeface="Cambria Math" panose="02040503050406030204" pitchFamily="18" charset="0"/>
                        </a:rPr>
                        <m:t> </m:t>
                      </m:r>
                      <m:r>
                        <a:rPr lang="en-GB" sz="2800" b="1">
                          <a:solidFill>
                            <a:schemeClr val="accent1"/>
                          </a:solidFill>
                          <a:latin typeface="Cambria Math" panose="02040503050406030204" pitchFamily="18" charset="0"/>
                        </a:rPr>
                        <m:t>𝐕𝟐</m:t>
                      </m:r>
                    </m:oMath>
                  </m:oMathPara>
                </a14:m>
                <a:endParaRPr lang="en-GB" sz="2800" b="1" baseline="-25000"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6CE2E744-A0E7-5231-AD04-34E2ED3AD0AE}"/>
                  </a:ext>
                </a:extLst>
              </p:cNvPr>
              <p:cNvSpPr txBox="1">
                <a:spLocks noRot="1" noChangeAspect="1" noMove="1" noResize="1" noEditPoints="1" noAdjustHandles="1" noChangeArrowheads="1" noChangeShapeType="1" noTextEdit="1"/>
              </p:cNvSpPr>
              <p:nvPr/>
            </p:nvSpPr>
            <p:spPr>
              <a:xfrm>
                <a:off x="271669" y="3323659"/>
                <a:ext cx="7699514" cy="1251946"/>
              </a:xfrm>
              <a:prstGeom prst="rect">
                <a:avLst/>
              </a:prstGeom>
              <a:blipFill>
                <a:blip r:embed="rId4"/>
                <a:stretch>
                  <a:fillRect l="-1318" t="-4000" r="-2142" b="-9000"/>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E5A880E1-72B7-8D9A-32AF-0774D5D4E814}"/>
              </a:ext>
            </a:extLst>
          </p:cNvPr>
          <p:cNvSpPr txBox="1"/>
          <p:nvPr/>
        </p:nvSpPr>
        <p:spPr>
          <a:xfrm>
            <a:off x="304800" y="4688632"/>
            <a:ext cx="6831495" cy="1938992"/>
          </a:xfrm>
          <a:prstGeom prst="rect">
            <a:avLst/>
          </a:prstGeom>
          <a:noFill/>
        </p:spPr>
        <p:txBody>
          <a:bodyPr wrap="square" rtlCol="0">
            <a:spAutoFit/>
          </a:bodyPr>
          <a:lstStyle/>
          <a:p>
            <a:r>
              <a:rPr lang="en-GB" sz="2400" b="1" dirty="0">
                <a:latin typeface="Century Gothic" panose="020B0502020202020204" pitchFamily="34" charset="0"/>
              </a:rPr>
              <a:t>Example:</a:t>
            </a:r>
          </a:p>
          <a:p>
            <a:r>
              <a:rPr lang="en-GB" sz="2400" i="1" dirty="0">
                <a:latin typeface="Century Gothic" panose="020B0502020202020204" pitchFamily="34" charset="0"/>
              </a:rPr>
              <a:t>A gas has a volume of 0.45 m</a:t>
            </a:r>
            <a:r>
              <a:rPr lang="en-GB" sz="2400" i="1" baseline="30000" dirty="0">
                <a:latin typeface="Century Gothic" panose="020B0502020202020204" pitchFamily="34" charset="0"/>
              </a:rPr>
              <a:t>3</a:t>
            </a:r>
            <a:r>
              <a:rPr lang="en-GB" sz="2400" i="1" dirty="0">
                <a:latin typeface="Century Gothic" panose="020B0502020202020204" pitchFamily="34" charset="0"/>
              </a:rPr>
              <a:t> at 120 Pa of pressure. </a:t>
            </a:r>
          </a:p>
          <a:p>
            <a:r>
              <a:rPr lang="en-GB" sz="2400" i="1" dirty="0">
                <a:latin typeface="Century Gothic" panose="020B0502020202020204" pitchFamily="34" charset="0"/>
              </a:rPr>
              <a:t>Calculate the pressure exerted by the gas if its container is expanded to 0.6 m</a:t>
            </a:r>
            <a:r>
              <a:rPr lang="en-GB" sz="2400" i="1" baseline="30000" dirty="0">
                <a:latin typeface="Century Gothic" panose="020B0502020202020204" pitchFamily="34" charset="0"/>
              </a:rPr>
              <a:t>3</a:t>
            </a:r>
            <a:r>
              <a:rPr lang="en-GB" sz="2400" i="1" dirty="0">
                <a:latin typeface="Century Gothic" panose="020B0502020202020204" pitchFamily="34" charset="0"/>
              </a:rPr>
              <a:t>.</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4119A94-E482-A6B6-DCCE-AE67582D6D1C}"/>
                  </a:ext>
                </a:extLst>
              </p:cNvPr>
              <p:cNvSpPr txBox="1"/>
              <p:nvPr/>
            </p:nvSpPr>
            <p:spPr>
              <a:xfrm>
                <a:off x="8136834" y="3439324"/>
                <a:ext cx="3472070"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𝟏</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𝐕𝟏</m:t>
                      </m:r>
                      <m:r>
                        <a:rPr lang="en-GB" sz="2800" b="1" i="0" smtClean="0">
                          <a:solidFill>
                            <a:schemeClr val="accent1"/>
                          </a:solidFill>
                          <a:latin typeface="Cambria Math" panose="02040503050406030204" pitchFamily="18" charset="0"/>
                        </a:rPr>
                        <m:t>=</m:t>
                      </m:r>
                      <m:r>
                        <a:rPr lang="en-GB" sz="2800" b="1">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𝟐</m:t>
                      </m:r>
                      <m:r>
                        <a:rPr lang="en-GB" sz="2800" b="1">
                          <a:solidFill>
                            <a:schemeClr val="accent1"/>
                          </a:solidFill>
                          <a:latin typeface="Cambria Math" panose="02040503050406030204" pitchFamily="18" charset="0"/>
                        </a:rPr>
                        <m:t> </m:t>
                      </m:r>
                      <m:r>
                        <a:rPr lang="en-GB" sz="2800" b="1">
                          <a:solidFill>
                            <a:schemeClr val="accent1"/>
                          </a:solidFill>
                          <a:latin typeface="Cambria Math" panose="02040503050406030204" pitchFamily="18" charset="0"/>
                        </a:rPr>
                        <m:t>𝐕𝟐</m:t>
                      </m:r>
                    </m:oMath>
                  </m:oMathPara>
                </a14:m>
                <a:endParaRPr lang="en-GB" sz="2800" b="1" baseline="-25000" dirty="0">
                  <a:solidFill>
                    <a:schemeClr val="accent1"/>
                  </a:solidFill>
                  <a:latin typeface="Century Gothic" panose="020B0502020202020204" pitchFamily="34" charset="0"/>
                </a:endParaRPr>
              </a:p>
            </p:txBody>
          </p:sp>
        </mc:Choice>
        <mc:Fallback>
          <p:sp>
            <p:nvSpPr>
              <p:cNvPr id="8" name="TextBox 7">
                <a:extLst>
                  <a:ext uri="{FF2B5EF4-FFF2-40B4-BE49-F238E27FC236}">
                    <a16:creationId xmlns:a16="http://schemas.microsoft.com/office/drawing/2014/main" id="{D4119A94-E482-A6B6-DCCE-AE67582D6D1C}"/>
                  </a:ext>
                </a:extLst>
              </p:cNvPr>
              <p:cNvSpPr txBox="1">
                <a:spLocks noRot="1" noChangeAspect="1" noMove="1" noResize="1" noEditPoints="1" noAdjustHandles="1" noChangeArrowheads="1" noChangeShapeType="1" noTextEdit="1"/>
              </p:cNvSpPr>
              <p:nvPr/>
            </p:nvSpPr>
            <p:spPr>
              <a:xfrm>
                <a:off x="8136834" y="3439324"/>
                <a:ext cx="3472070" cy="513282"/>
              </a:xfrm>
              <a:prstGeom prst="rect">
                <a:avLst/>
              </a:prstGeom>
              <a:blipFill>
                <a:blip r:embed="rId5"/>
                <a:stretch>
                  <a:fillRect b="-261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B151468-2771-6908-F621-B35948D53D1E}"/>
                  </a:ext>
                </a:extLst>
              </p:cNvPr>
              <p:cNvSpPr txBox="1"/>
              <p:nvPr/>
            </p:nvSpPr>
            <p:spPr>
              <a:xfrm>
                <a:off x="7494104" y="4009168"/>
                <a:ext cx="3869635"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𝟏𝟐𝟎</m:t>
                      </m:r>
                      <m:r>
                        <a:rPr lang="en-GB" sz="2800" b="1" i="0" smtClean="0">
                          <a:solidFill>
                            <a:schemeClr val="accent1"/>
                          </a:solidFill>
                          <a:latin typeface="Cambria Math" panose="02040503050406030204" pitchFamily="18" charset="0"/>
                        </a:rPr>
                        <m:t> </m:t>
                      </m:r>
                      <m:r>
                        <a:rPr lang="en-GB" sz="2800" b="1" i="1" smtClean="0">
                          <a:solidFill>
                            <a:schemeClr val="accent1"/>
                          </a:solidFill>
                          <a:latin typeface="Cambria Math" panose="02040503050406030204" pitchFamily="18" charset="0"/>
                          <a:ea typeface="Cambria Math" panose="02040503050406030204" pitchFamily="18" charset="0"/>
                        </a:rPr>
                        <m:t>×</m:t>
                      </m:r>
                      <m:r>
                        <a:rPr lang="en-GB" sz="2800" b="1" i="0" smtClean="0">
                          <a:solidFill>
                            <a:schemeClr val="accent1"/>
                          </a:solidFill>
                          <a:latin typeface="Cambria Math" panose="02040503050406030204" pitchFamily="18" charset="0"/>
                          <a:ea typeface="Cambria Math" panose="02040503050406030204" pitchFamily="18" charset="0"/>
                        </a:rPr>
                        <m:t> </m:t>
                      </m:r>
                      <m:r>
                        <a:rPr lang="en-GB" sz="2800" b="1" i="0" smtClean="0">
                          <a:solidFill>
                            <a:schemeClr val="accent1"/>
                          </a:solidFill>
                          <a:latin typeface="Cambria Math" panose="02040503050406030204" pitchFamily="18" charset="0"/>
                          <a:ea typeface="Cambria Math" panose="02040503050406030204" pitchFamily="18" charset="0"/>
                        </a:rPr>
                        <m:t>𝟎</m:t>
                      </m:r>
                      <m:r>
                        <a:rPr lang="en-GB" sz="2800" b="1" i="0" smtClean="0">
                          <a:solidFill>
                            <a:schemeClr val="accent1"/>
                          </a:solidFill>
                          <a:latin typeface="Cambria Math" panose="02040503050406030204" pitchFamily="18" charset="0"/>
                          <a:ea typeface="Cambria Math" panose="02040503050406030204" pitchFamily="18" charset="0"/>
                        </a:rPr>
                        <m:t>.</m:t>
                      </m:r>
                      <m:r>
                        <a:rPr lang="en-GB" sz="2800" b="1" i="0" smtClean="0">
                          <a:solidFill>
                            <a:schemeClr val="accent1"/>
                          </a:solidFill>
                          <a:latin typeface="Cambria Math" panose="02040503050406030204" pitchFamily="18" charset="0"/>
                          <a:ea typeface="Cambria Math" panose="02040503050406030204" pitchFamily="18" charset="0"/>
                        </a:rPr>
                        <m:t>𝟒𝟓</m:t>
                      </m:r>
                      <m:r>
                        <a:rPr lang="en-GB" sz="2800" b="1" i="0" smtClean="0">
                          <a:solidFill>
                            <a:schemeClr val="accent1"/>
                          </a:solidFill>
                          <a:latin typeface="Cambria Math" panose="02040503050406030204" pitchFamily="18" charset="0"/>
                        </a:rPr>
                        <m:t>=</m:t>
                      </m:r>
                      <m:r>
                        <a:rPr lang="en-GB" sz="2800" b="1">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𝟐</m:t>
                      </m:r>
                      <m:r>
                        <a:rPr lang="en-GB" sz="2800" b="1" i="0" baseline="-25000" smtClean="0">
                          <a:solidFill>
                            <a:schemeClr val="accent1"/>
                          </a:solidFill>
                          <a:latin typeface="Cambria Math" panose="02040503050406030204" pitchFamily="18" charset="0"/>
                        </a:rPr>
                        <m:t> </m:t>
                      </m:r>
                      <m:r>
                        <a:rPr lang="en-GB" sz="2800" b="1" i="1" smtClean="0">
                          <a:solidFill>
                            <a:schemeClr val="accent1"/>
                          </a:solidFill>
                          <a:latin typeface="Cambria Math" panose="02040503050406030204" pitchFamily="18" charset="0"/>
                          <a:ea typeface="Cambria Math" panose="02040503050406030204" pitchFamily="18" charset="0"/>
                        </a:rPr>
                        <m:t>× </m:t>
                      </m:r>
                      <m:r>
                        <a:rPr lang="en-GB" sz="2800" b="1" i="1" smtClean="0">
                          <a:solidFill>
                            <a:schemeClr val="accent1"/>
                          </a:solidFill>
                          <a:latin typeface="Cambria Math" panose="02040503050406030204" pitchFamily="18" charset="0"/>
                          <a:ea typeface="Cambria Math" panose="02040503050406030204" pitchFamily="18" charset="0"/>
                        </a:rPr>
                        <m:t>𝟎</m:t>
                      </m:r>
                      <m:r>
                        <a:rPr lang="en-GB" sz="2800" b="1" i="1" smtClean="0">
                          <a:solidFill>
                            <a:schemeClr val="accent1"/>
                          </a:solidFill>
                          <a:latin typeface="Cambria Math" panose="02040503050406030204" pitchFamily="18" charset="0"/>
                          <a:ea typeface="Cambria Math" panose="02040503050406030204" pitchFamily="18" charset="0"/>
                        </a:rPr>
                        <m:t>.</m:t>
                      </m:r>
                      <m:r>
                        <a:rPr lang="en-GB" sz="2800" b="1" i="1" smtClean="0">
                          <a:solidFill>
                            <a:schemeClr val="accent1"/>
                          </a:solidFill>
                          <a:latin typeface="Cambria Math" panose="02040503050406030204" pitchFamily="18" charset="0"/>
                          <a:ea typeface="Cambria Math" panose="02040503050406030204" pitchFamily="18" charset="0"/>
                        </a:rPr>
                        <m:t>𝟔</m:t>
                      </m:r>
                    </m:oMath>
                  </m:oMathPara>
                </a14:m>
                <a:endParaRPr lang="en-GB" sz="2800" b="1" baseline="-25000"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2B151468-2771-6908-F621-B35948D53D1E}"/>
                  </a:ext>
                </a:extLst>
              </p:cNvPr>
              <p:cNvSpPr txBox="1">
                <a:spLocks noRot="1" noChangeAspect="1" noMove="1" noResize="1" noEditPoints="1" noAdjustHandles="1" noChangeArrowheads="1" noChangeShapeType="1" noTextEdit="1"/>
              </p:cNvSpPr>
              <p:nvPr/>
            </p:nvSpPr>
            <p:spPr>
              <a:xfrm>
                <a:off x="7494104" y="4009168"/>
                <a:ext cx="3869635" cy="513282"/>
              </a:xfrm>
              <a:prstGeom prst="rect">
                <a:avLst/>
              </a:prstGeom>
              <a:blipFill>
                <a:blip r:embed="rId6"/>
                <a:stretch>
                  <a:fillRect b="-3809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57D7D827-C6F7-F862-2E67-482734A97B51}"/>
                  </a:ext>
                </a:extLst>
              </p:cNvPr>
              <p:cNvSpPr txBox="1"/>
              <p:nvPr/>
            </p:nvSpPr>
            <p:spPr>
              <a:xfrm>
                <a:off x="7507357" y="4598890"/>
                <a:ext cx="3869635"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𝟎</m:t>
                      </m:r>
                      <m:r>
                        <a:rPr lang="en-GB" sz="2800" b="1" i="0" smtClean="0">
                          <a:solidFill>
                            <a:schemeClr val="accent1"/>
                          </a:solidFill>
                          <a:latin typeface="Cambria Math" panose="02040503050406030204" pitchFamily="18" charset="0"/>
                        </a:rPr>
                        <m:t>.</m:t>
                      </m:r>
                      <m:r>
                        <a:rPr lang="en-GB" sz="2800" b="1" i="0" smtClean="0">
                          <a:solidFill>
                            <a:schemeClr val="accent1"/>
                          </a:solidFill>
                          <a:latin typeface="Cambria Math" panose="02040503050406030204" pitchFamily="18" charset="0"/>
                        </a:rPr>
                        <m:t>𝟔</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𝐩𝟐</m:t>
                      </m:r>
                      <m:r>
                        <a:rPr lang="en-GB" sz="2800" b="1" i="0" smtClean="0">
                          <a:solidFill>
                            <a:schemeClr val="accent1"/>
                          </a:solidFill>
                          <a:latin typeface="Cambria Math" panose="02040503050406030204" pitchFamily="18" charset="0"/>
                        </a:rPr>
                        <m:t>=</m:t>
                      </m:r>
                      <m:r>
                        <a:rPr lang="en-GB" sz="2800" b="1" i="0" smtClean="0">
                          <a:solidFill>
                            <a:schemeClr val="accent1"/>
                          </a:solidFill>
                          <a:latin typeface="Cambria Math" panose="02040503050406030204" pitchFamily="18" charset="0"/>
                        </a:rPr>
                        <m:t>𝟓𝟒</m:t>
                      </m:r>
                    </m:oMath>
                  </m:oMathPara>
                </a14:m>
                <a:endParaRPr lang="en-GB" sz="2800" b="1" baseline="-25000"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57D7D827-C6F7-F862-2E67-482734A97B51}"/>
                  </a:ext>
                </a:extLst>
              </p:cNvPr>
              <p:cNvSpPr txBox="1">
                <a:spLocks noRot="1" noChangeAspect="1" noMove="1" noResize="1" noEditPoints="1" noAdjustHandles="1" noChangeArrowheads="1" noChangeShapeType="1" noTextEdit="1"/>
              </p:cNvSpPr>
              <p:nvPr/>
            </p:nvSpPr>
            <p:spPr>
              <a:xfrm>
                <a:off x="7507357" y="4598890"/>
                <a:ext cx="3869635" cy="513282"/>
              </a:xfrm>
              <a:prstGeom prst="rect">
                <a:avLst/>
              </a:prstGeom>
              <a:blipFill>
                <a:blip r:embed="rId7"/>
                <a:stretch>
                  <a:fillRect b="-2619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2B39C66-FE50-75E8-9C58-61903D2BA21A}"/>
                  </a:ext>
                </a:extLst>
              </p:cNvPr>
              <p:cNvSpPr txBox="1"/>
              <p:nvPr/>
            </p:nvSpPr>
            <p:spPr>
              <a:xfrm>
                <a:off x="7580244" y="5228368"/>
                <a:ext cx="3869635" cy="5132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0" smtClean="0">
                          <a:solidFill>
                            <a:schemeClr val="accent1"/>
                          </a:solidFill>
                          <a:latin typeface="Cambria Math" panose="02040503050406030204" pitchFamily="18" charset="0"/>
                        </a:rPr>
                        <m:t>𝐩</m:t>
                      </m:r>
                      <m:r>
                        <a:rPr lang="en-GB" sz="2800" b="1" i="0" baseline="-25000" smtClean="0">
                          <a:solidFill>
                            <a:schemeClr val="accent1"/>
                          </a:solidFill>
                          <a:latin typeface="Cambria Math" panose="02040503050406030204" pitchFamily="18" charset="0"/>
                        </a:rPr>
                        <m:t>𝟐</m:t>
                      </m:r>
                      <m:r>
                        <a:rPr lang="en-GB" sz="2800" b="1" i="0" smtClean="0">
                          <a:solidFill>
                            <a:schemeClr val="accent1"/>
                          </a:solidFill>
                          <a:latin typeface="Cambria Math" panose="02040503050406030204" pitchFamily="18" charset="0"/>
                        </a:rPr>
                        <m:t>=</m:t>
                      </m:r>
                      <m:r>
                        <a:rPr lang="en-GB" sz="2800" b="1" i="0" smtClean="0">
                          <a:solidFill>
                            <a:schemeClr val="accent1"/>
                          </a:solidFill>
                          <a:latin typeface="Cambria Math" panose="02040503050406030204" pitchFamily="18" charset="0"/>
                        </a:rPr>
                        <m:t>𝟗𝟎</m:t>
                      </m:r>
                      <m:r>
                        <a:rPr lang="en-GB" sz="2800" b="1" i="0" smtClean="0">
                          <a:solidFill>
                            <a:schemeClr val="accent1"/>
                          </a:solidFill>
                          <a:latin typeface="Cambria Math" panose="02040503050406030204" pitchFamily="18" charset="0"/>
                        </a:rPr>
                        <m:t> </m:t>
                      </m:r>
                      <m:r>
                        <a:rPr lang="en-GB" sz="2800" b="1" i="0" smtClean="0">
                          <a:solidFill>
                            <a:schemeClr val="accent1"/>
                          </a:solidFill>
                          <a:latin typeface="Cambria Math" panose="02040503050406030204" pitchFamily="18" charset="0"/>
                        </a:rPr>
                        <m:t>𝐏𝐚</m:t>
                      </m:r>
                    </m:oMath>
                  </m:oMathPara>
                </a14:m>
                <a:endParaRPr lang="en-GB" sz="2800" b="1" baseline="-25000"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B2B39C66-FE50-75E8-9C58-61903D2BA21A}"/>
                  </a:ext>
                </a:extLst>
              </p:cNvPr>
              <p:cNvSpPr txBox="1">
                <a:spLocks noRot="1" noChangeAspect="1" noMove="1" noResize="1" noEditPoints="1" noAdjustHandles="1" noChangeArrowheads="1" noChangeShapeType="1" noTextEdit="1"/>
              </p:cNvSpPr>
              <p:nvPr/>
            </p:nvSpPr>
            <p:spPr>
              <a:xfrm>
                <a:off x="7580244" y="5228368"/>
                <a:ext cx="3869635" cy="513282"/>
              </a:xfrm>
              <a:prstGeom prst="rect">
                <a:avLst/>
              </a:prstGeom>
              <a:blipFill>
                <a:blip r:embed="rId8"/>
                <a:stretch>
                  <a:fillRect b="-23810"/>
                </a:stretch>
              </a:blipFill>
            </p:spPr>
            <p:txBody>
              <a:bodyPr/>
              <a:lstStyle/>
              <a:p>
                <a:r>
                  <a:rPr lang="en-GB">
                    <a:noFill/>
                  </a:rPr>
                  <a:t> </a:t>
                </a:r>
              </a:p>
            </p:txBody>
          </p:sp>
        </mc:Fallback>
      </mc:AlternateContent>
    </p:spTree>
    <p:extLst>
      <p:ext uri="{BB962C8B-B14F-4D97-AF65-F5344CB8AC3E}">
        <p14:creationId xmlns:p14="http://schemas.microsoft.com/office/powerpoint/2010/main" val="3639789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4F75908-9C9F-6572-DF6A-2AE3D6146D9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EF49260A-4054-3B5A-E6F6-5AB3BF4CE435}"/>
              </a:ext>
            </a:extLst>
          </p:cNvPr>
          <p:cNvSpPr txBox="1">
            <a:spLocks/>
          </p:cNvSpPr>
          <p:nvPr/>
        </p:nvSpPr>
        <p:spPr>
          <a:xfrm>
            <a:off x="298175" y="39756"/>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The relationship between volume and pressure</a:t>
            </a:r>
          </a:p>
        </p:txBody>
      </p:sp>
      <p:sp>
        <p:nvSpPr>
          <p:cNvPr id="8" name="TextBox 7">
            <a:extLst>
              <a:ext uri="{FF2B5EF4-FFF2-40B4-BE49-F238E27FC236}">
                <a16:creationId xmlns:a16="http://schemas.microsoft.com/office/drawing/2014/main" id="{1C873889-C134-4263-1672-1F69CB6464D4}"/>
              </a:ext>
            </a:extLst>
          </p:cNvPr>
          <p:cNvSpPr txBox="1"/>
          <p:nvPr/>
        </p:nvSpPr>
        <p:spPr>
          <a:xfrm>
            <a:off x="304408" y="678687"/>
            <a:ext cx="10290705" cy="830997"/>
          </a:xfrm>
          <a:prstGeom prst="rect">
            <a:avLst/>
          </a:prstGeom>
          <a:noFill/>
        </p:spPr>
        <p:txBody>
          <a:bodyPr wrap="square">
            <a:spAutoFit/>
          </a:bodyPr>
          <a:lstStyle/>
          <a:p>
            <a:r>
              <a:rPr lang="en-US" sz="2400" dirty="0">
                <a:latin typeface="Century Gothic" panose="020B0502020202020204" pitchFamily="34" charset="0"/>
              </a:rPr>
              <a:t>The table shows how the pressure exerted by a gas changes when the volume of its container changes. </a:t>
            </a:r>
            <a:endParaRPr lang="en-US" sz="2400" b="1" dirty="0">
              <a:latin typeface="Century Gothic" panose="020B0502020202020204" pitchFamily="34" charset="0"/>
            </a:endParaRPr>
          </a:p>
        </p:txBody>
      </p:sp>
      <p:graphicFrame>
        <p:nvGraphicFramePr>
          <p:cNvPr id="9" name="Table 9">
            <a:extLst>
              <a:ext uri="{FF2B5EF4-FFF2-40B4-BE49-F238E27FC236}">
                <a16:creationId xmlns:a16="http://schemas.microsoft.com/office/drawing/2014/main" id="{D4EA0E2C-7C16-685F-C1C8-0E6B2ADE94B4}"/>
              </a:ext>
            </a:extLst>
          </p:cNvPr>
          <p:cNvGraphicFramePr>
            <a:graphicFrameLocks noGrp="1"/>
          </p:cNvGraphicFramePr>
          <p:nvPr/>
        </p:nvGraphicFramePr>
        <p:xfrm>
          <a:off x="7812157" y="1296134"/>
          <a:ext cx="3518452" cy="3613794"/>
        </p:xfrm>
        <a:graphic>
          <a:graphicData uri="http://schemas.openxmlformats.org/drawingml/2006/table">
            <a:tbl>
              <a:tblPr firstRow="1" bandRow="1">
                <a:tableStyleId>{B1EB6348-2FFE-48DD-B87E-607CE2353A59}</a:tableStyleId>
              </a:tblPr>
              <a:tblGrid>
                <a:gridCol w="1759226">
                  <a:extLst>
                    <a:ext uri="{9D8B030D-6E8A-4147-A177-3AD203B41FA5}">
                      <a16:colId xmlns:a16="http://schemas.microsoft.com/office/drawing/2014/main" val="1736182639"/>
                    </a:ext>
                  </a:extLst>
                </a:gridCol>
                <a:gridCol w="1759226">
                  <a:extLst>
                    <a:ext uri="{9D8B030D-6E8A-4147-A177-3AD203B41FA5}">
                      <a16:colId xmlns:a16="http://schemas.microsoft.com/office/drawing/2014/main" val="3100292426"/>
                    </a:ext>
                  </a:extLst>
                </a:gridCol>
              </a:tblGrid>
              <a:tr h="839586">
                <a:tc>
                  <a:txBody>
                    <a:bodyPr/>
                    <a:lstStyle/>
                    <a:p>
                      <a:r>
                        <a:rPr lang="en-GB" sz="2400" dirty="0">
                          <a:solidFill>
                            <a:sysClr val="windowText" lastClr="000000"/>
                          </a:solidFill>
                          <a:latin typeface="Century Gothic" panose="020B0502020202020204" pitchFamily="34" charset="0"/>
                        </a:rPr>
                        <a:t>Volume (cm</a:t>
                      </a:r>
                      <a:r>
                        <a:rPr lang="en-GB" sz="2400" baseline="30000" dirty="0">
                          <a:solidFill>
                            <a:sysClr val="windowText" lastClr="000000"/>
                          </a:solidFill>
                          <a:latin typeface="Century Gothic" panose="020B0502020202020204" pitchFamily="34" charset="0"/>
                        </a:rPr>
                        <a:t>3</a:t>
                      </a:r>
                      <a:r>
                        <a:rPr lang="en-GB" sz="2400" dirty="0">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r>
                        <a:rPr lang="en-GB" sz="2400" dirty="0">
                          <a:solidFill>
                            <a:sysClr val="windowText" lastClr="000000"/>
                          </a:solidFill>
                          <a:latin typeface="Century Gothic" panose="020B0502020202020204" pitchFamily="34" charset="0"/>
                        </a:rPr>
                        <a:t>Pressure (kPa)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2988305369"/>
                  </a:ext>
                </a:extLst>
              </a:tr>
              <a:tr h="693552">
                <a:tc>
                  <a:txBody>
                    <a:bodyPr/>
                    <a:lstStyle/>
                    <a:p>
                      <a:r>
                        <a:rPr lang="en-GB" sz="2400" dirty="0">
                          <a:solidFill>
                            <a:sysClr val="windowText" lastClr="000000"/>
                          </a:solidFill>
                          <a:latin typeface="Century Gothic" panose="020B0502020202020204" pitchFamily="34" charset="0"/>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dirty="0">
                          <a:solidFill>
                            <a:sysClr val="windowText" lastClr="000000"/>
                          </a:solidFill>
                          <a:latin typeface="Century Gothic" panose="020B0502020202020204" pitchFamily="34" charset="0"/>
                        </a:rPr>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0972694"/>
                  </a:ext>
                </a:extLst>
              </a:tr>
              <a:tr h="693552">
                <a:tc>
                  <a:txBody>
                    <a:bodyPr/>
                    <a:lstStyle/>
                    <a:p>
                      <a:r>
                        <a:rPr lang="en-GB" sz="2400" dirty="0">
                          <a:solidFill>
                            <a:sysClr val="windowText" lastClr="000000"/>
                          </a:solidFill>
                          <a:latin typeface="Century Gothic" panose="020B0502020202020204" pitchFamily="34" charset="0"/>
                        </a:rPr>
                        <a:t>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dirty="0">
                          <a:solidFill>
                            <a:sysClr val="windowText" lastClr="000000"/>
                          </a:solidFill>
                          <a:latin typeface="Century Gothic" panose="020B0502020202020204" pitchFamily="34" charset="0"/>
                        </a:rPr>
                        <a:t>125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80364438"/>
                  </a:ext>
                </a:extLst>
              </a:tr>
              <a:tr h="693552">
                <a:tc>
                  <a:txBody>
                    <a:bodyPr/>
                    <a:lstStyle/>
                    <a:p>
                      <a:r>
                        <a:rPr lang="en-GB" sz="2400" dirty="0">
                          <a:solidFill>
                            <a:sysClr val="windowText" lastClr="000000"/>
                          </a:solidFill>
                          <a:latin typeface="Century Gothic" panose="020B0502020202020204" pitchFamily="34" charset="0"/>
                        </a:rPr>
                        <a:t>60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dirty="0">
                          <a:solidFill>
                            <a:sysClr val="windowText" lastClr="000000"/>
                          </a:solidFill>
                          <a:latin typeface="Century Gothic" panose="020B0502020202020204" pitchFamily="34" charset="0"/>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86832618"/>
                  </a:ext>
                </a:extLst>
              </a:tr>
              <a:tr h="693552">
                <a:tc>
                  <a:txBody>
                    <a:bodyPr/>
                    <a:lstStyle/>
                    <a:p>
                      <a:r>
                        <a:rPr lang="en-GB" sz="2400" dirty="0">
                          <a:solidFill>
                            <a:sysClr val="windowText" lastClr="000000"/>
                          </a:solidFill>
                          <a:latin typeface="Century Gothic" panose="020B0502020202020204" pitchFamily="34" charset="0"/>
                        </a:rPr>
                        <a:t>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sz="2400" dirty="0">
                          <a:solidFill>
                            <a:sysClr val="windowText" lastClr="000000"/>
                          </a:solidFill>
                          <a:latin typeface="Century Gothic" panose="020B0502020202020204" pitchFamily="34" charset="0"/>
                        </a:rPr>
                        <a:t>62.5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19768210"/>
                  </a:ext>
                </a:extLst>
              </a:tr>
            </a:tbl>
          </a:graphicData>
        </a:graphic>
      </p:graphicFrame>
      <p:sp>
        <p:nvSpPr>
          <p:cNvPr id="10" name="TextBox 9">
            <a:extLst>
              <a:ext uri="{FF2B5EF4-FFF2-40B4-BE49-F238E27FC236}">
                <a16:creationId xmlns:a16="http://schemas.microsoft.com/office/drawing/2014/main" id="{1534C243-B060-F83C-5D02-9A52E0B84149}"/>
              </a:ext>
            </a:extLst>
          </p:cNvPr>
          <p:cNvSpPr txBox="1"/>
          <p:nvPr/>
        </p:nvSpPr>
        <p:spPr>
          <a:xfrm>
            <a:off x="324289" y="1612966"/>
            <a:ext cx="7070424" cy="461665"/>
          </a:xfrm>
          <a:prstGeom prst="rect">
            <a:avLst/>
          </a:prstGeom>
          <a:noFill/>
        </p:spPr>
        <p:txBody>
          <a:bodyPr wrap="square">
            <a:spAutoFit/>
          </a:bodyPr>
          <a:lstStyle/>
          <a:p>
            <a:r>
              <a:rPr lang="en-US" sz="2400" i="1" dirty="0">
                <a:latin typeface="Century Gothic" panose="020B0502020202020204" pitchFamily="34" charset="0"/>
              </a:rPr>
              <a:t>Describe the relationship shown in the table.</a:t>
            </a:r>
            <a:endParaRPr lang="en-US" sz="2400" b="1" i="1" dirty="0">
              <a:latin typeface="Century Gothic" panose="020B0502020202020204" pitchFamily="34" charset="0"/>
            </a:endParaRPr>
          </a:p>
        </p:txBody>
      </p:sp>
      <p:sp>
        <p:nvSpPr>
          <p:cNvPr id="11" name="TextBox 10">
            <a:extLst>
              <a:ext uri="{FF2B5EF4-FFF2-40B4-BE49-F238E27FC236}">
                <a16:creationId xmlns:a16="http://schemas.microsoft.com/office/drawing/2014/main" id="{40579020-628C-CE05-64F6-B5CAF9AB7300}"/>
              </a:ext>
            </a:extLst>
          </p:cNvPr>
          <p:cNvSpPr txBox="1"/>
          <p:nvPr/>
        </p:nvSpPr>
        <p:spPr>
          <a:xfrm>
            <a:off x="337538" y="1924392"/>
            <a:ext cx="719632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The pressure of a gas is inversely proportional to its volume.</a:t>
            </a:r>
          </a:p>
        </p:txBody>
      </p:sp>
      <p:sp>
        <p:nvSpPr>
          <p:cNvPr id="12" name="TextBox 11">
            <a:extLst>
              <a:ext uri="{FF2B5EF4-FFF2-40B4-BE49-F238E27FC236}">
                <a16:creationId xmlns:a16="http://schemas.microsoft.com/office/drawing/2014/main" id="{56C95D6E-95A2-DF5F-7A8B-0FD46246DD8D}"/>
              </a:ext>
            </a:extLst>
          </p:cNvPr>
          <p:cNvSpPr txBox="1"/>
          <p:nvPr/>
        </p:nvSpPr>
        <p:spPr>
          <a:xfrm>
            <a:off x="337540" y="2640010"/>
            <a:ext cx="7070424" cy="830997"/>
          </a:xfrm>
          <a:prstGeom prst="rect">
            <a:avLst/>
          </a:prstGeom>
          <a:noFill/>
        </p:spPr>
        <p:txBody>
          <a:bodyPr wrap="square">
            <a:spAutoFit/>
          </a:bodyPr>
          <a:lstStyle/>
          <a:p>
            <a:r>
              <a:rPr lang="en-US" sz="2400" i="1" dirty="0">
                <a:latin typeface="Century Gothic" panose="020B0502020202020204" pitchFamily="34" charset="0"/>
              </a:rPr>
              <a:t>Use values from the table to show this relationship.</a:t>
            </a:r>
            <a:endParaRPr lang="en-US" sz="2400" b="1" i="1" dirty="0">
              <a:latin typeface="Century Gothic" panose="020B0502020202020204" pitchFamily="34" charset="0"/>
            </a:endParaRPr>
          </a:p>
        </p:txBody>
      </p:sp>
      <p:sp>
        <p:nvSpPr>
          <p:cNvPr id="13" name="TextBox 12">
            <a:extLst>
              <a:ext uri="{FF2B5EF4-FFF2-40B4-BE49-F238E27FC236}">
                <a16:creationId xmlns:a16="http://schemas.microsoft.com/office/drawing/2014/main" id="{77F01881-493C-CC81-0420-A53FB674CEA7}"/>
              </a:ext>
            </a:extLst>
          </p:cNvPr>
          <p:cNvSpPr txBox="1"/>
          <p:nvPr/>
        </p:nvSpPr>
        <p:spPr>
          <a:xfrm>
            <a:off x="291155" y="3329122"/>
            <a:ext cx="7196324"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As volume doubles (from 30 to 60 cm</a:t>
            </a:r>
            <a:r>
              <a:rPr lang="en-US" sz="2400" b="1" baseline="30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 or from 48 to 96 cm</a:t>
            </a:r>
            <a:r>
              <a:rPr lang="en-US" sz="2400" b="1" baseline="30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 the pressure halves (from 200 to 100 kPa, or from 125 to 62.5 kPa.</a:t>
            </a:r>
          </a:p>
        </p:txBody>
      </p:sp>
      <p:sp>
        <p:nvSpPr>
          <p:cNvPr id="14" name="TextBox 13">
            <a:extLst>
              <a:ext uri="{FF2B5EF4-FFF2-40B4-BE49-F238E27FC236}">
                <a16:creationId xmlns:a16="http://schemas.microsoft.com/office/drawing/2014/main" id="{EDD8307E-77C7-749E-E0ED-94CACB0ABB20}"/>
              </a:ext>
            </a:extLst>
          </p:cNvPr>
          <p:cNvSpPr txBox="1"/>
          <p:nvPr/>
        </p:nvSpPr>
        <p:spPr>
          <a:xfrm>
            <a:off x="311036" y="4442305"/>
            <a:ext cx="7501122" cy="830997"/>
          </a:xfrm>
          <a:prstGeom prst="rect">
            <a:avLst/>
          </a:prstGeom>
          <a:noFill/>
        </p:spPr>
        <p:txBody>
          <a:bodyPr wrap="square">
            <a:spAutoFit/>
          </a:bodyPr>
          <a:lstStyle/>
          <a:p>
            <a:r>
              <a:rPr lang="en-US" sz="2400" i="1" dirty="0">
                <a:latin typeface="Century Gothic" panose="020B0502020202020204" pitchFamily="34" charset="0"/>
              </a:rPr>
              <a:t>According to the equation </a:t>
            </a:r>
            <a:r>
              <a:rPr lang="en-US" sz="2400" i="1" dirty="0" err="1">
                <a:latin typeface="Century Gothic" panose="020B0502020202020204" pitchFamily="34" charset="0"/>
              </a:rPr>
              <a:t>pV</a:t>
            </a:r>
            <a:r>
              <a:rPr lang="en-US" sz="2400" i="1" dirty="0">
                <a:latin typeface="Century Gothic" panose="020B0502020202020204" pitchFamily="34" charset="0"/>
              </a:rPr>
              <a:t> = constant. Calculate the constant of this gas.</a:t>
            </a:r>
            <a:endParaRPr lang="en-US" sz="2400" b="1" i="1" dirty="0">
              <a:latin typeface="Century Gothic" panose="020B0502020202020204" pitchFamily="34" charset="0"/>
            </a:endParaRPr>
          </a:p>
        </p:txBody>
      </p:sp>
      <p:sp>
        <p:nvSpPr>
          <p:cNvPr id="15" name="TextBox 14">
            <a:extLst>
              <a:ext uri="{FF2B5EF4-FFF2-40B4-BE49-F238E27FC236}">
                <a16:creationId xmlns:a16="http://schemas.microsoft.com/office/drawing/2014/main" id="{20AF1FB8-A80E-FDF7-B191-93CEEB9F4091}"/>
              </a:ext>
            </a:extLst>
          </p:cNvPr>
          <p:cNvSpPr txBox="1"/>
          <p:nvPr/>
        </p:nvSpPr>
        <p:spPr>
          <a:xfrm>
            <a:off x="304406" y="5191052"/>
            <a:ext cx="7196324" cy="830997"/>
          </a:xfrm>
          <a:prstGeom prst="rect">
            <a:avLst/>
          </a:prstGeom>
          <a:noFill/>
        </p:spPr>
        <p:txBody>
          <a:bodyPr wrap="square">
            <a:spAutoFit/>
          </a:bodyPr>
          <a:lstStyle/>
          <a:p>
            <a:r>
              <a:rPr lang="en-US" sz="2400" b="1" dirty="0" err="1">
                <a:solidFill>
                  <a:schemeClr val="accent1"/>
                </a:solidFill>
                <a:latin typeface="Century Gothic" panose="020B0502020202020204" pitchFamily="34" charset="0"/>
              </a:rPr>
              <a:t>pV</a:t>
            </a:r>
            <a:r>
              <a:rPr lang="en-US" sz="2400" b="1" dirty="0">
                <a:solidFill>
                  <a:schemeClr val="accent1"/>
                </a:solidFill>
                <a:latin typeface="Century Gothic" panose="020B0502020202020204" pitchFamily="34" charset="0"/>
              </a:rPr>
              <a:t> = constant</a:t>
            </a:r>
          </a:p>
          <a:p>
            <a:r>
              <a:rPr lang="en-US" sz="2400" b="1" dirty="0">
                <a:solidFill>
                  <a:schemeClr val="accent1"/>
                </a:solidFill>
                <a:latin typeface="Century Gothic" panose="020B0502020202020204" pitchFamily="34" charset="0"/>
              </a:rPr>
              <a:t>30 x 200 = 6000</a:t>
            </a:r>
          </a:p>
        </p:txBody>
      </p:sp>
      <p:sp>
        <p:nvSpPr>
          <p:cNvPr id="16" name="TextBox 15">
            <a:extLst>
              <a:ext uri="{FF2B5EF4-FFF2-40B4-BE49-F238E27FC236}">
                <a16:creationId xmlns:a16="http://schemas.microsoft.com/office/drawing/2014/main" id="{3642AD5E-B1C7-5F76-D76A-C713612A9DCC}"/>
              </a:ext>
            </a:extLst>
          </p:cNvPr>
          <p:cNvSpPr txBox="1"/>
          <p:nvPr/>
        </p:nvSpPr>
        <p:spPr>
          <a:xfrm>
            <a:off x="364043" y="5946428"/>
            <a:ext cx="7467992" cy="830997"/>
          </a:xfrm>
          <a:prstGeom prst="rect">
            <a:avLst/>
          </a:prstGeom>
          <a:noFill/>
        </p:spPr>
        <p:txBody>
          <a:bodyPr wrap="square">
            <a:spAutoFit/>
          </a:bodyPr>
          <a:lstStyle/>
          <a:p>
            <a:r>
              <a:rPr lang="en-US" sz="2400" i="1" dirty="0">
                <a:latin typeface="Century Gothic" panose="020B0502020202020204" pitchFamily="34" charset="0"/>
              </a:rPr>
              <a:t>Use this information to predict the pressure of the gas when its volume is 100 cm</a:t>
            </a:r>
            <a:r>
              <a:rPr lang="en-US" sz="2400" i="1" baseline="30000" dirty="0">
                <a:latin typeface="Century Gothic" panose="020B0502020202020204" pitchFamily="34" charset="0"/>
              </a:rPr>
              <a:t>3</a:t>
            </a:r>
            <a:r>
              <a:rPr lang="en-US" sz="2400" i="1" dirty="0">
                <a:latin typeface="Century Gothic" panose="020B0502020202020204" pitchFamily="34" charset="0"/>
              </a:rPr>
              <a:t>.</a:t>
            </a:r>
            <a:endParaRPr lang="en-US" sz="2400" b="1" i="1" dirty="0">
              <a:latin typeface="Century Gothic" panose="020B0502020202020204" pitchFamily="34" charset="0"/>
            </a:endParaRPr>
          </a:p>
        </p:txBody>
      </p:sp>
      <p:sp>
        <p:nvSpPr>
          <p:cNvPr id="17" name="TextBox 16">
            <a:extLst>
              <a:ext uri="{FF2B5EF4-FFF2-40B4-BE49-F238E27FC236}">
                <a16:creationId xmlns:a16="http://schemas.microsoft.com/office/drawing/2014/main" id="{46A50ECB-4E85-1ABE-339B-9E9F1DEEE58F}"/>
              </a:ext>
            </a:extLst>
          </p:cNvPr>
          <p:cNvSpPr txBox="1"/>
          <p:nvPr/>
        </p:nvSpPr>
        <p:spPr>
          <a:xfrm>
            <a:off x="8666527" y="5204304"/>
            <a:ext cx="2624325" cy="1200329"/>
          </a:xfrm>
          <a:prstGeom prst="rect">
            <a:avLst/>
          </a:prstGeom>
          <a:noFill/>
        </p:spPr>
        <p:txBody>
          <a:bodyPr wrap="square">
            <a:spAutoFit/>
          </a:bodyPr>
          <a:lstStyle/>
          <a:p>
            <a:r>
              <a:rPr lang="en-US" sz="2400" b="1" dirty="0" err="1">
                <a:solidFill>
                  <a:schemeClr val="accent1"/>
                </a:solidFill>
                <a:latin typeface="Century Gothic" panose="020B0502020202020204" pitchFamily="34" charset="0"/>
              </a:rPr>
              <a:t>pV</a:t>
            </a:r>
            <a:r>
              <a:rPr lang="en-US" sz="2400" b="1" dirty="0">
                <a:solidFill>
                  <a:schemeClr val="accent1"/>
                </a:solidFill>
                <a:latin typeface="Century Gothic" panose="020B0502020202020204" pitchFamily="34" charset="0"/>
              </a:rPr>
              <a:t> = constant</a:t>
            </a:r>
          </a:p>
          <a:p>
            <a:r>
              <a:rPr lang="en-US" sz="2400" b="1" dirty="0">
                <a:solidFill>
                  <a:schemeClr val="accent1"/>
                </a:solidFill>
                <a:latin typeface="Century Gothic" panose="020B0502020202020204" pitchFamily="34" charset="0"/>
              </a:rPr>
              <a:t>p x 100 = 6000</a:t>
            </a:r>
          </a:p>
          <a:p>
            <a:r>
              <a:rPr lang="en-US" sz="2400" b="1" dirty="0">
                <a:solidFill>
                  <a:schemeClr val="accent1"/>
                </a:solidFill>
                <a:latin typeface="Century Gothic" panose="020B0502020202020204" pitchFamily="34" charset="0"/>
              </a:rPr>
              <a:t>p = 60 kPa</a:t>
            </a:r>
          </a:p>
        </p:txBody>
      </p:sp>
    </p:spTree>
    <p:extLst>
      <p:ext uri="{BB962C8B-B14F-4D97-AF65-F5344CB8AC3E}">
        <p14:creationId xmlns:p14="http://schemas.microsoft.com/office/powerpoint/2010/main" val="65442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44450-C836-A601-EE50-C68E03FAAEF5}"/>
              </a:ext>
            </a:extLst>
          </p:cNvPr>
          <p:cNvSpPr>
            <a:spLocks noGrp="1"/>
          </p:cNvSpPr>
          <p:nvPr>
            <p:ph type="title"/>
          </p:nvPr>
        </p:nvSpPr>
        <p:spPr/>
        <p:txBody>
          <a:bodyPr/>
          <a:lstStyle/>
          <a:p>
            <a:r>
              <a:rPr lang="en-GB" dirty="0">
                <a:latin typeface="Century Gothic" panose="020B0502020202020204" pitchFamily="34" charset="0"/>
              </a:rPr>
              <a:t>Changing Pressure</a:t>
            </a:r>
          </a:p>
        </p:txBody>
      </p:sp>
      <p:sp>
        <p:nvSpPr>
          <p:cNvPr id="3" name="Google Shape;106;p2">
            <a:extLst>
              <a:ext uri="{FF2B5EF4-FFF2-40B4-BE49-F238E27FC236}">
                <a16:creationId xmlns:a16="http://schemas.microsoft.com/office/drawing/2014/main" id="{C511B881-67CF-2F02-F6C5-97BF908C99D9}"/>
              </a:ext>
            </a:extLst>
          </p:cNvPr>
          <p:cNvSpPr txBox="1"/>
          <p:nvPr/>
        </p:nvSpPr>
        <p:spPr>
          <a:xfrm>
            <a:off x="347637" y="888992"/>
            <a:ext cx="11002850" cy="2677616"/>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1" dirty="0">
                <a:solidFill>
                  <a:schemeClr val="dk1"/>
                </a:solidFill>
                <a:latin typeface="Century Gothic"/>
                <a:ea typeface="Century Gothic"/>
                <a:cs typeface="Century Gothic"/>
                <a:sym typeface="Century Gothic"/>
              </a:rPr>
              <a:t>Work</a:t>
            </a:r>
            <a:r>
              <a:rPr lang="en-GB" sz="2400" dirty="0">
                <a:solidFill>
                  <a:schemeClr val="dk1"/>
                </a:solidFill>
                <a:latin typeface="Century Gothic"/>
                <a:ea typeface="Century Gothic"/>
                <a:cs typeface="Century Gothic"/>
                <a:sym typeface="Century Gothic"/>
              </a:rPr>
              <a:t> is the transfer of </a:t>
            </a:r>
            <a:r>
              <a:rPr lang="en-GB" sz="2400" b="1" dirty="0">
                <a:solidFill>
                  <a:schemeClr val="dk1"/>
                </a:solidFill>
                <a:latin typeface="Century Gothic"/>
                <a:ea typeface="Century Gothic"/>
                <a:cs typeface="Century Gothic"/>
                <a:sym typeface="Century Gothic"/>
              </a:rPr>
              <a:t>energy</a:t>
            </a:r>
            <a:r>
              <a:rPr lang="en-GB" sz="2400" dirty="0">
                <a:solidFill>
                  <a:schemeClr val="dk1"/>
                </a:solidFill>
                <a:latin typeface="Century Gothic"/>
                <a:ea typeface="Century Gothic"/>
                <a:cs typeface="Century Gothic"/>
                <a:sym typeface="Century Gothic"/>
              </a:rPr>
              <a:t> by a </a:t>
            </a:r>
            <a:r>
              <a:rPr lang="en-GB" sz="2400" b="1" dirty="0">
                <a:solidFill>
                  <a:schemeClr val="dk1"/>
                </a:solidFill>
                <a:latin typeface="Century Gothic"/>
                <a:ea typeface="Century Gothic"/>
                <a:cs typeface="Century Gothic"/>
                <a:sym typeface="Century Gothic"/>
              </a:rPr>
              <a:t>force</a:t>
            </a:r>
            <a:r>
              <a:rPr lang="en-GB" sz="2400" dirty="0">
                <a:solidFill>
                  <a:schemeClr val="dk1"/>
                </a:solidFill>
                <a:latin typeface="Century Gothic"/>
                <a:ea typeface="Century Gothic"/>
                <a:cs typeface="Century Gothic"/>
                <a:sym typeface="Century Gothic"/>
              </a:rPr>
              <a:t>. </a:t>
            </a: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When a force is applied to a gas, </a:t>
            </a:r>
            <a:r>
              <a:rPr lang="en-GB" sz="2400" b="1" dirty="0">
                <a:solidFill>
                  <a:schemeClr val="dk1"/>
                </a:solidFill>
                <a:latin typeface="Century Gothic"/>
                <a:ea typeface="Century Gothic"/>
                <a:cs typeface="Century Gothic"/>
                <a:sym typeface="Century Gothic"/>
              </a:rPr>
              <a:t>work</a:t>
            </a:r>
            <a:r>
              <a:rPr lang="en-GB" sz="2400" dirty="0">
                <a:solidFill>
                  <a:schemeClr val="dk1"/>
                </a:solidFill>
                <a:latin typeface="Century Gothic"/>
                <a:ea typeface="Century Gothic"/>
                <a:cs typeface="Century Gothic"/>
                <a:sym typeface="Century Gothic"/>
              </a:rPr>
              <a:t> is done on the gas. </a:t>
            </a: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This increases the </a:t>
            </a:r>
            <a:r>
              <a:rPr lang="en-GB" sz="2400" b="1" dirty="0">
                <a:solidFill>
                  <a:schemeClr val="dk1"/>
                </a:solidFill>
                <a:latin typeface="Century Gothic"/>
                <a:ea typeface="Century Gothic"/>
                <a:cs typeface="Century Gothic"/>
                <a:sym typeface="Century Gothic"/>
              </a:rPr>
              <a:t>internal energy </a:t>
            </a:r>
            <a:r>
              <a:rPr lang="en-GB" sz="2400" dirty="0">
                <a:solidFill>
                  <a:schemeClr val="dk1"/>
                </a:solidFill>
                <a:latin typeface="Century Gothic"/>
                <a:ea typeface="Century Gothic"/>
                <a:cs typeface="Century Gothic"/>
                <a:sym typeface="Century Gothic"/>
              </a:rPr>
              <a:t>of the gas and can cause an </a:t>
            </a:r>
            <a:r>
              <a:rPr lang="en-GB" sz="2400" b="1" dirty="0">
                <a:solidFill>
                  <a:schemeClr val="dk1"/>
                </a:solidFill>
                <a:latin typeface="Century Gothic"/>
                <a:ea typeface="Century Gothic"/>
                <a:cs typeface="Century Gothic"/>
                <a:sym typeface="Century Gothic"/>
              </a:rPr>
              <a:t>increase</a:t>
            </a:r>
            <a:r>
              <a:rPr lang="en-GB" sz="2400" dirty="0">
                <a:solidFill>
                  <a:schemeClr val="dk1"/>
                </a:solidFill>
                <a:latin typeface="Century Gothic"/>
                <a:ea typeface="Century Gothic"/>
                <a:cs typeface="Century Gothic"/>
                <a:sym typeface="Century Gothic"/>
              </a:rPr>
              <a:t> in its </a:t>
            </a:r>
            <a:r>
              <a:rPr lang="en-GB" sz="2400" b="1" dirty="0">
                <a:solidFill>
                  <a:schemeClr val="dk1"/>
                </a:solidFill>
                <a:latin typeface="Century Gothic"/>
                <a:ea typeface="Century Gothic"/>
                <a:cs typeface="Century Gothic"/>
                <a:sym typeface="Century Gothic"/>
              </a:rPr>
              <a:t>temperature</a:t>
            </a:r>
            <a:r>
              <a:rPr lang="en-GB" sz="2400"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Arial"/>
              <a:cs typeface="Arial"/>
              <a:sym typeface="Century Gothic"/>
            </a:endParaRPr>
          </a:p>
        </p:txBody>
      </p:sp>
      <p:pic>
        <p:nvPicPr>
          <p:cNvPr id="6146" name="Picture 2" descr="Bike, Puncture, Punka, Pumpkin, Wheel">
            <a:extLst>
              <a:ext uri="{FF2B5EF4-FFF2-40B4-BE49-F238E27FC236}">
                <a16:creationId xmlns:a16="http://schemas.microsoft.com/office/drawing/2014/main" id="{7C67F909-D919-4598-3528-D5197AC90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2504" y="3587523"/>
            <a:ext cx="5219699" cy="311365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007D7085-63FD-930F-2B92-E2366F24C41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4122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037432"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790827" y="1428147"/>
            <a:ext cx="4400110"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When a substance is cooled, the particles gain energy</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27257" y="3936099"/>
            <a:ext cx="3194613"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Gas pressure is caused by the particles of a gas colliding with each other</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18271" y="4424267"/>
            <a:ext cx="3022810"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Pressure can be measured in Pascals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51996" y="996407"/>
            <a:ext cx="3834837" cy="2246769"/>
          </a:xfrm>
          <a:prstGeom prst="rect">
            <a:avLst/>
          </a:prstGeom>
          <a:noFill/>
          <a:ln>
            <a:noFill/>
          </a:ln>
        </p:spPr>
        <p:txBody>
          <a:bodyPr wrap="square" rtlCol="0">
            <a:spAutoFit/>
          </a:bodyPr>
          <a:lstStyle/>
          <a:p>
            <a:pPr algn="ctr"/>
            <a:r>
              <a:rPr lang="en-US" sz="2800" dirty="0">
                <a:latin typeface="Century Gothic" panose="020B0502020202020204" pitchFamily="34" charset="0"/>
              </a:rPr>
              <a:t>A gas at a higher temperature exerts more pressure than the same gas at a lower temperature </a:t>
            </a:r>
          </a:p>
        </p:txBody>
      </p:sp>
    </p:spTree>
    <p:extLst>
      <p:ext uri="{BB962C8B-B14F-4D97-AF65-F5344CB8AC3E}">
        <p14:creationId xmlns:p14="http://schemas.microsoft.com/office/powerpoint/2010/main" val="17049032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82850" y="200025"/>
            <a:ext cx="10620000" cy="720000"/>
          </a:xfrm>
        </p:spPr>
        <p:txBody>
          <a:bodyPr/>
          <a:lstStyle/>
          <a:p>
            <a:r>
              <a:rPr lang="en-US" dirty="0">
                <a:latin typeface="Century Gothic" panose="020B0502020202020204" pitchFamily="34" charset="0"/>
              </a:rPr>
              <a:t>Can you describe and explain the difference between these two particle diagrams?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403870" y="2238183"/>
            <a:ext cx="4810805" cy="3415304"/>
          </a:xfrm>
          <a:prstGeom prst="rect">
            <a:avLst/>
          </a:prstGeom>
        </p:spPr>
      </p:pic>
      <p:grpSp>
        <p:nvGrpSpPr>
          <p:cNvPr id="3" name="Group 2">
            <a:extLst>
              <a:ext uri="{FF2B5EF4-FFF2-40B4-BE49-F238E27FC236}">
                <a16:creationId xmlns:a16="http://schemas.microsoft.com/office/drawing/2014/main" id="{6025CA8A-EBB2-3DD1-F5D5-1AEA2559922C}"/>
              </a:ext>
            </a:extLst>
          </p:cNvPr>
          <p:cNvGrpSpPr/>
          <p:nvPr/>
        </p:nvGrpSpPr>
        <p:grpSpPr>
          <a:xfrm>
            <a:off x="3185489" y="1516634"/>
            <a:ext cx="2221400" cy="2239346"/>
            <a:chOff x="8269502" y="771981"/>
            <a:chExt cx="2227810" cy="2287600"/>
          </a:xfrm>
        </p:grpSpPr>
        <p:sp>
          <p:nvSpPr>
            <p:cNvPr id="4" name="Rectangle 3">
              <a:extLst>
                <a:ext uri="{FF2B5EF4-FFF2-40B4-BE49-F238E27FC236}">
                  <a16:creationId xmlns:a16="http://schemas.microsoft.com/office/drawing/2014/main" id="{9DFA877C-404B-ABC7-2BE9-F732B6A0C301}"/>
                </a:ext>
              </a:extLst>
            </p:cNvPr>
            <p:cNvSpPr/>
            <p:nvPr/>
          </p:nvSpPr>
          <p:spPr>
            <a:xfrm>
              <a:off x="8269502" y="771981"/>
              <a:ext cx="2227810" cy="2287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7" name="Oval 6">
              <a:extLst>
                <a:ext uri="{FF2B5EF4-FFF2-40B4-BE49-F238E27FC236}">
                  <a16:creationId xmlns:a16="http://schemas.microsoft.com/office/drawing/2014/main" id="{52E4108E-0F03-D020-F752-E74B2CF1675B}"/>
                </a:ext>
              </a:extLst>
            </p:cNvPr>
            <p:cNvSpPr/>
            <p:nvPr/>
          </p:nvSpPr>
          <p:spPr>
            <a:xfrm>
              <a:off x="8306078" y="963168"/>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9" name="Oval 8">
              <a:extLst>
                <a:ext uri="{FF2B5EF4-FFF2-40B4-BE49-F238E27FC236}">
                  <a16:creationId xmlns:a16="http://schemas.microsoft.com/office/drawing/2014/main" id="{B8A12C76-D1A7-901C-1EC9-9E6250B96F5D}"/>
                </a:ext>
              </a:extLst>
            </p:cNvPr>
            <p:cNvSpPr/>
            <p:nvPr/>
          </p:nvSpPr>
          <p:spPr>
            <a:xfrm>
              <a:off x="9445476" y="1476869"/>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0" name="Oval 9">
              <a:extLst>
                <a:ext uri="{FF2B5EF4-FFF2-40B4-BE49-F238E27FC236}">
                  <a16:creationId xmlns:a16="http://schemas.microsoft.com/office/drawing/2014/main" id="{592AB519-F3A8-C9BA-001D-A70BF5547331}"/>
                </a:ext>
              </a:extLst>
            </p:cNvPr>
            <p:cNvSpPr/>
            <p:nvPr/>
          </p:nvSpPr>
          <p:spPr>
            <a:xfrm>
              <a:off x="8281694" y="2565462"/>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1" name="Oval 10">
              <a:extLst>
                <a:ext uri="{FF2B5EF4-FFF2-40B4-BE49-F238E27FC236}">
                  <a16:creationId xmlns:a16="http://schemas.microsoft.com/office/drawing/2014/main" id="{5FC78D9E-F9F3-F88A-B9AE-E2A8C719AB40}"/>
                </a:ext>
              </a:extLst>
            </p:cNvPr>
            <p:cNvSpPr/>
            <p:nvPr/>
          </p:nvSpPr>
          <p:spPr>
            <a:xfrm>
              <a:off x="10012958" y="2346006"/>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2" name="Oval 11">
              <a:extLst>
                <a:ext uri="{FF2B5EF4-FFF2-40B4-BE49-F238E27FC236}">
                  <a16:creationId xmlns:a16="http://schemas.microsoft.com/office/drawing/2014/main" id="{838D89F0-42C8-762D-890B-4386B1FD3286}"/>
                </a:ext>
              </a:extLst>
            </p:cNvPr>
            <p:cNvSpPr/>
            <p:nvPr/>
          </p:nvSpPr>
          <p:spPr>
            <a:xfrm>
              <a:off x="9988574" y="789165"/>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grpSp>
      <p:grpSp>
        <p:nvGrpSpPr>
          <p:cNvPr id="13" name="Group 12">
            <a:extLst>
              <a:ext uri="{FF2B5EF4-FFF2-40B4-BE49-F238E27FC236}">
                <a16:creationId xmlns:a16="http://schemas.microsoft.com/office/drawing/2014/main" id="{C005CA24-2C66-5C23-2FB8-D5805DC01727}"/>
              </a:ext>
            </a:extLst>
          </p:cNvPr>
          <p:cNvGrpSpPr/>
          <p:nvPr/>
        </p:nvGrpSpPr>
        <p:grpSpPr>
          <a:xfrm>
            <a:off x="3178863" y="4273087"/>
            <a:ext cx="2221400" cy="2239346"/>
            <a:chOff x="8269502" y="771981"/>
            <a:chExt cx="2227810" cy="2287600"/>
          </a:xfrm>
        </p:grpSpPr>
        <p:sp>
          <p:nvSpPr>
            <p:cNvPr id="14" name="Rectangle 13">
              <a:extLst>
                <a:ext uri="{FF2B5EF4-FFF2-40B4-BE49-F238E27FC236}">
                  <a16:creationId xmlns:a16="http://schemas.microsoft.com/office/drawing/2014/main" id="{359ECA5D-B33F-031C-9D65-1AF757A63193}"/>
                </a:ext>
              </a:extLst>
            </p:cNvPr>
            <p:cNvSpPr/>
            <p:nvPr/>
          </p:nvSpPr>
          <p:spPr>
            <a:xfrm>
              <a:off x="8269502" y="771981"/>
              <a:ext cx="2227810" cy="22876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5" name="Oval 14">
              <a:extLst>
                <a:ext uri="{FF2B5EF4-FFF2-40B4-BE49-F238E27FC236}">
                  <a16:creationId xmlns:a16="http://schemas.microsoft.com/office/drawing/2014/main" id="{D07FBFA9-2786-FE0B-98B7-1F2138BCCEA4}"/>
                </a:ext>
              </a:extLst>
            </p:cNvPr>
            <p:cNvSpPr/>
            <p:nvPr/>
          </p:nvSpPr>
          <p:spPr>
            <a:xfrm>
              <a:off x="8306078" y="963168"/>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6" name="Oval 15">
              <a:extLst>
                <a:ext uri="{FF2B5EF4-FFF2-40B4-BE49-F238E27FC236}">
                  <a16:creationId xmlns:a16="http://schemas.microsoft.com/office/drawing/2014/main" id="{FD887D48-B9AF-FC29-E268-A83039DC728B}"/>
                </a:ext>
              </a:extLst>
            </p:cNvPr>
            <p:cNvSpPr/>
            <p:nvPr/>
          </p:nvSpPr>
          <p:spPr>
            <a:xfrm>
              <a:off x="9445476" y="1476869"/>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Oval 16">
              <a:extLst>
                <a:ext uri="{FF2B5EF4-FFF2-40B4-BE49-F238E27FC236}">
                  <a16:creationId xmlns:a16="http://schemas.microsoft.com/office/drawing/2014/main" id="{845B6051-B7AE-E2C3-EC91-03E75F5DA22E}"/>
                </a:ext>
              </a:extLst>
            </p:cNvPr>
            <p:cNvSpPr/>
            <p:nvPr/>
          </p:nvSpPr>
          <p:spPr>
            <a:xfrm>
              <a:off x="8281694" y="2565462"/>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Oval 17">
              <a:extLst>
                <a:ext uri="{FF2B5EF4-FFF2-40B4-BE49-F238E27FC236}">
                  <a16:creationId xmlns:a16="http://schemas.microsoft.com/office/drawing/2014/main" id="{792DFCC5-B41C-907E-0D70-F3D51C9EC7F2}"/>
                </a:ext>
              </a:extLst>
            </p:cNvPr>
            <p:cNvSpPr/>
            <p:nvPr/>
          </p:nvSpPr>
          <p:spPr>
            <a:xfrm>
              <a:off x="10012958" y="2346006"/>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9" name="Oval 18">
              <a:extLst>
                <a:ext uri="{FF2B5EF4-FFF2-40B4-BE49-F238E27FC236}">
                  <a16:creationId xmlns:a16="http://schemas.microsoft.com/office/drawing/2014/main" id="{DB84643E-7687-7677-633C-58B71D914651}"/>
                </a:ext>
              </a:extLst>
            </p:cNvPr>
            <p:cNvSpPr/>
            <p:nvPr/>
          </p:nvSpPr>
          <p:spPr>
            <a:xfrm>
              <a:off x="9988574" y="789165"/>
              <a:ext cx="484354" cy="43891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grpSp>
      <p:sp>
        <p:nvSpPr>
          <p:cNvPr id="20" name="TextBox 19">
            <a:extLst>
              <a:ext uri="{FF2B5EF4-FFF2-40B4-BE49-F238E27FC236}">
                <a16:creationId xmlns:a16="http://schemas.microsoft.com/office/drawing/2014/main" id="{0EF3AD3E-EAE7-3BF6-C90B-4AED36630015}"/>
              </a:ext>
            </a:extLst>
          </p:cNvPr>
          <p:cNvSpPr txBox="1"/>
          <p:nvPr/>
        </p:nvSpPr>
        <p:spPr>
          <a:xfrm>
            <a:off x="7354957" y="1510749"/>
            <a:ext cx="3782899" cy="4524315"/>
          </a:xfrm>
          <a:prstGeom prst="rect">
            <a:avLst/>
          </a:prstGeom>
          <a:noFill/>
        </p:spPr>
        <p:txBody>
          <a:bodyPr wrap="square" rtlCol="0">
            <a:spAutoFit/>
          </a:bodyPr>
          <a:lstStyle/>
          <a:p>
            <a:r>
              <a:rPr lang="en-GB" sz="2400" dirty="0">
                <a:latin typeface="Century Gothic" panose="020B0502020202020204" pitchFamily="34" charset="0"/>
              </a:rPr>
              <a:t>These two particle diagrams show the same gas.</a:t>
            </a:r>
          </a:p>
          <a:p>
            <a:endParaRPr lang="en-GB" sz="2400" dirty="0">
              <a:latin typeface="Century Gothic" panose="020B0502020202020204" pitchFamily="34" charset="0"/>
            </a:endParaRPr>
          </a:p>
          <a:p>
            <a:r>
              <a:rPr lang="en-GB" sz="2400" i="1" dirty="0">
                <a:latin typeface="Century Gothic" panose="020B0502020202020204" pitchFamily="34" charset="0"/>
              </a:rPr>
              <a:t>How would the movement of particles be different?</a:t>
            </a:r>
          </a:p>
          <a:p>
            <a:endParaRPr lang="en-GB" sz="2400" i="1" dirty="0">
              <a:latin typeface="Century Gothic" panose="020B0502020202020204" pitchFamily="34" charset="0"/>
            </a:endParaRPr>
          </a:p>
          <a:p>
            <a:r>
              <a:rPr lang="en-GB" sz="2400" i="1" dirty="0">
                <a:latin typeface="Century Gothic" panose="020B0502020202020204" pitchFamily="34" charset="0"/>
              </a:rPr>
              <a:t>How would the pressure exerted be different?</a:t>
            </a:r>
          </a:p>
          <a:p>
            <a:endParaRPr lang="en-GB" sz="2400" i="1" dirty="0">
              <a:latin typeface="Century Gothic" panose="020B0502020202020204" pitchFamily="34" charset="0"/>
            </a:endParaRPr>
          </a:p>
          <a:p>
            <a:r>
              <a:rPr lang="en-GB" sz="2400" i="1" dirty="0">
                <a:latin typeface="Century Gothic" panose="020B0502020202020204" pitchFamily="34" charset="0"/>
              </a:rPr>
              <a:t>Why?</a:t>
            </a:r>
          </a:p>
        </p:txBody>
      </p:sp>
      <p:sp>
        <p:nvSpPr>
          <p:cNvPr id="21" name="TextBox 20">
            <a:extLst>
              <a:ext uri="{FF2B5EF4-FFF2-40B4-BE49-F238E27FC236}">
                <a16:creationId xmlns:a16="http://schemas.microsoft.com/office/drawing/2014/main" id="{AAA6EC55-1D8C-4876-346B-97F16435D475}"/>
              </a:ext>
            </a:extLst>
          </p:cNvPr>
          <p:cNvSpPr txBox="1"/>
          <p:nvPr/>
        </p:nvSpPr>
        <p:spPr>
          <a:xfrm>
            <a:off x="5459896" y="2319131"/>
            <a:ext cx="1159565" cy="461665"/>
          </a:xfrm>
          <a:prstGeom prst="rect">
            <a:avLst/>
          </a:prstGeom>
          <a:noFill/>
        </p:spPr>
        <p:txBody>
          <a:bodyPr wrap="square" rtlCol="0">
            <a:spAutoFit/>
          </a:bodyPr>
          <a:lstStyle/>
          <a:p>
            <a:r>
              <a:rPr lang="en-GB" sz="2400" dirty="0">
                <a:latin typeface="Century Gothic" panose="020B0502020202020204" pitchFamily="34" charset="0"/>
              </a:rPr>
              <a:t>20 ºC</a:t>
            </a:r>
          </a:p>
        </p:txBody>
      </p:sp>
      <p:sp>
        <p:nvSpPr>
          <p:cNvPr id="22" name="TextBox 21">
            <a:extLst>
              <a:ext uri="{FF2B5EF4-FFF2-40B4-BE49-F238E27FC236}">
                <a16:creationId xmlns:a16="http://schemas.microsoft.com/office/drawing/2014/main" id="{3DF1B947-B905-1EA5-284C-2996C16005C0}"/>
              </a:ext>
            </a:extLst>
          </p:cNvPr>
          <p:cNvSpPr txBox="1"/>
          <p:nvPr/>
        </p:nvSpPr>
        <p:spPr>
          <a:xfrm>
            <a:off x="5453271" y="5353879"/>
            <a:ext cx="1159565" cy="461665"/>
          </a:xfrm>
          <a:prstGeom prst="rect">
            <a:avLst/>
          </a:prstGeom>
          <a:noFill/>
        </p:spPr>
        <p:txBody>
          <a:bodyPr wrap="square" rtlCol="0">
            <a:spAutoFit/>
          </a:bodyPr>
          <a:lstStyle/>
          <a:p>
            <a:r>
              <a:rPr lang="en-GB" sz="2400" dirty="0">
                <a:latin typeface="Century Gothic" panose="020B0502020202020204" pitchFamily="34" charset="0"/>
              </a:rPr>
              <a:t>40 ºC</a:t>
            </a:r>
          </a:p>
        </p:txBody>
      </p:sp>
    </p:spTree>
    <p:extLst>
      <p:ext uri="{BB962C8B-B14F-4D97-AF65-F5344CB8AC3E}">
        <p14:creationId xmlns:p14="http://schemas.microsoft.com/office/powerpoint/2010/main" val="2783608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Describe the movement of particles in a gas.</a:t>
            </a:r>
          </a:p>
          <a:p>
            <a:pPr marL="457200" indent="-457200">
              <a:buAutoNum type="arabicPeriod"/>
            </a:pPr>
            <a:r>
              <a:rPr lang="en-GB" sz="2400" dirty="0">
                <a:latin typeface="Century Gothic" panose="020B0502020202020204" pitchFamily="34" charset="0"/>
              </a:rPr>
              <a:t>Describe the properties of gases.</a:t>
            </a:r>
          </a:p>
          <a:p>
            <a:pPr marL="457200" indent="-457200">
              <a:buAutoNum type="arabicPeriod"/>
            </a:pPr>
            <a:r>
              <a:rPr lang="en-GB" sz="2400" dirty="0">
                <a:latin typeface="Century Gothic" panose="020B0502020202020204" pitchFamily="34" charset="0"/>
              </a:rPr>
              <a:t>Describe what happens to the internal energy of a gas when it is heated.</a:t>
            </a:r>
          </a:p>
          <a:p>
            <a:pPr marL="457200" indent="-457200">
              <a:buAutoNum type="arabicPeriod"/>
            </a:pPr>
            <a:r>
              <a:rPr lang="en-GB" sz="2400" dirty="0">
                <a:latin typeface="Century Gothic" panose="020B0502020202020204" pitchFamily="34" charset="0"/>
              </a:rPr>
              <a:t>Describe what happens to the movement of particles when a substance is cooled.</a:t>
            </a:r>
          </a:p>
          <a:p>
            <a:pPr marL="457200" indent="-457200">
              <a:buAutoNum type="arabicPeriod"/>
            </a:pPr>
            <a:r>
              <a:rPr lang="en-GB" sz="2400" dirty="0">
                <a:latin typeface="Century Gothic" panose="020B0502020202020204" pitchFamily="34" charset="0"/>
              </a:rPr>
              <a:t>Describe the relationship between temperature and pressure.</a:t>
            </a:r>
          </a:p>
          <a:p>
            <a:pPr marL="457200" indent="-457200">
              <a:buAutoNum type="arabicPeriod"/>
            </a:pPr>
            <a:r>
              <a:rPr lang="en-GB" sz="2400" dirty="0">
                <a:latin typeface="Century Gothic" panose="020B0502020202020204" pitchFamily="34" charset="0"/>
              </a:rPr>
              <a:t>Explain the relationship between temperature and pressure.</a:t>
            </a:r>
          </a:p>
          <a:p>
            <a:pPr marL="457200" indent="-457200">
              <a:buFontTx/>
              <a:buAutoNum type="arabicPeriod"/>
            </a:pPr>
            <a:endParaRPr lang="en-GB" sz="2400" dirty="0">
              <a:latin typeface="Century Gothic" panose="020B0502020202020204" pitchFamily="34" charset="0"/>
            </a:endParaRPr>
          </a:p>
          <a:p>
            <a:r>
              <a:rPr lang="en-GB" sz="2400" dirty="0">
                <a:latin typeface="Century Gothic" panose="020B0502020202020204" pitchFamily="34" charset="0"/>
              </a:rPr>
              <a:t>Physics</a:t>
            </a:r>
          </a:p>
          <a:p>
            <a:pPr marL="457200" indent="-457200">
              <a:buAutoNum type="arabicPeriod"/>
            </a:pPr>
            <a:r>
              <a:rPr lang="en-GB" sz="2400" dirty="0">
                <a:latin typeface="Century Gothic" panose="020B0502020202020204" pitchFamily="34" charset="0"/>
              </a:rPr>
              <a:t>Describe the relationship between pressure and volume. </a:t>
            </a:r>
          </a:p>
          <a:p>
            <a:pPr marL="457200" indent="-457200">
              <a:buAutoNum type="arabicPeriod"/>
            </a:pPr>
            <a:r>
              <a:rPr lang="en-GB" sz="2400" dirty="0">
                <a:latin typeface="Century Gothic" panose="020B0502020202020204" pitchFamily="34" charset="0"/>
              </a:rPr>
              <a:t>State the two factors that must stay the same for this relationship to apply. </a:t>
            </a:r>
          </a:p>
        </p:txBody>
      </p:sp>
    </p:spTree>
    <p:extLst>
      <p:ext uri="{BB962C8B-B14F-4D97-AF65-F5344CB8AC3E}">
        <p14:creationId xmlns:p14="http://schemas.microsoft.com/office/powerpoint/2010/main" val="353383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078484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Gas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used to calculate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movement of particles in a gas.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a:t>
            </a:r>
            <a:r>
              <a:rPr lang="en-GB" sz="2400" dirty="0">
                <a:solidFill>
                  <a:schemeClr val="dk1"/>
                </a:solidFill>
                <a:latin typeface="Century Gothic"/>
                <a:ea typeface="Century Gothic"/>
                <a:cs typeface="Century Gothic"/>
                <a:sym typeface="Century Gothic"/>
              </a:rPr>
              <a:t>e internal energy</a:t>
            </a:r>
            <a:r>
              <a:rPr lang="en-GB" sz="2400" b="0" i="0" u="none" strike="noStrike" cap="none"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what happens to the movement of particles in a gas as they are heated.</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1974353"/>
            <a:ext cx="39024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Mass per unit volume</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727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𝛒</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 </m:t>
                      </m:r>
                      <m:f>
                        <m:fPr>
                          <m:ctrlPr>
                            <a:rPr lang="en-GB" sz="2400" b="1" i="1"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ctrlPr>
                        </m:fPr>
                        <m:num>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𝐦</m:t>
                          </m:r>
                        </m:num>
                        <m:den>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𝐕</m:t>
                          </m:r>
                        </m:den>
                      </m:f>
                    </m:oMath>
                  </m:oMathPara>
                </a14:m>
                <a:endParaRPr sz="2400" b="1" u="none" strike="noStrike" cap="none" dirty="0">
                  <a:solidFill>
                    <a:schemeClr val="accent1"/>
                  </a:solidFill>
                  <a:latin typeface="Arial"/>
                  <a:ea typeface="Arial"/>
                  <a:cs typeface="Arial"/>
                  <a:sym typeface="Arial"/>
                </a:endParaRPr>
              </a:p>
            </p:txBody>
          </p:sp>
        </mc:Choice>
        <mc:Fallback>
          <p:sp>
            <p:nvSpPr>
              <p:cNvPr id="10" name="Google Shape;102;p1">
                <a:extLst>
                  <a:ext uri="{FF2B5EF4-FFF2-40B4-BE49-F238E27FC236}">
                    <a16:creationId xmlns:a16="http://schemas.microsoft.com/office/drawing/2014/main" id="{7007BDE7-78B3-F74C-9793-1F982B884727}"/>
                  </a:ext>
                </a:extLst>
              </p:cNvPr>
              <p:cNvSpPr txBox="1">
                <a:spLocks noRot="1" noChangeAspect="1" noMove="1" noResize="1" noEditPoints="1" noAdjustHandles="1" noChangeArrowheads="1" noChangeShapeType="1" noTextEdit="1"/>
              </p:cNvSpPr>
              <p:nvPr/>
            </p:nvSpPr>
            <p:spPr>
              <a:xfrm>
                <a:off x="855321" y="2749949"/>
                <a:ext cx="7646635" cy="727723"/>
              </a:xfrm>
              <a:prstGeom prst="rect">
                <a:avLst/>
              </a:prstGeom>
              <a:blipFill>
                <a:blip r:embed="rId3"/>
                <a:stretch>
                  <a:fillRect l="-332" b="-6897"/>
                </a:stretch>
              </a:blipFill>
              <a:ln>
                <a:noFill/>
              </a:ln>
            </p:spPr>
            <p:txBody>
              <a:bodyPr/>
              <a:lstStyle/>
              <a:p>
                <a:r>
                  <a:rPr lang="en-GB">
                    <a:noFill/>
                  </a:rPr>
                  <a:t> </a:t>
                </a:r>
              </a:p>
            </p:txBody>
          </p:sp>
        </mc:Fallback>
      </mc:AlternateContent>
      <p:sp>
        <p:nvSpPr>
          <p:cNvPr id="11" name="Google Shape;103;p1">
            <a:extLst>
              <a:ext uri="{FF2B5EF4-FFF2-40B4-BE49-F238E27FC236}">
                <a16:creationId xmlns:a16="http://schemas.microsoft.com/office/drawing/2014/main" id="{F230D780-A99A-B54A-8195-1ED9B4CEFD7D}"/>
              </a:ext>
            </a:extLst>
          </p:cNvPr>
          <p:cNvSpPr txBox="1"/>
          <p:nvPr/>
        </p:nvSpPr>
        <p:spPr>
          <a:xfrm>
            <a:off x="798297" y="3847045"/>
            <a:ext cx="1047344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Particles in a gas move randomly in all directions. </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787388" y="4574183"/>
            <a:ext cx="106374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total amount of kinetic and potential energy of all the particles in a system.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21808" y="6035171"/>
            <a:ext cx="88444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They gain kinetic energy so move more quickly. </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4"/>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10206" y="798374"/>
            <a:ext cx="11311342" cy="4893647"/>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Particles move at random speeds in random directions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Gases can flow, take the shape of their container, do not have a fixed shape or volume and can be compressed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Internal energy increases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Particles lose kinetic energy so move less quickly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As temperature increases, pressure increases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Particles at higher temperatures have more kinetic energy so move more quickly, colliding with the surface of the container harder and more frequently, exerting more pressure</a:t>
            </a:r>
          </a:p>
          <a:p>
            <a:pPr marL="457200" indent="-457200">
              <a:buAutoNum type="arabicPeriod"/>
            </a:pPr>
            <a:endParaRPr lang="en-GB" sz="2400" b="1" dirty="0">
              <a:solidFill>
                <a:schemeClr val="accent2">
                  <a:lumMod val="60000"/>
                  <a:lumOff val="40000"/>
                </a:schemeClr>
              </a:solidFill>
              <a:latin typeface="Century Gothic" panose="020B0502020202020204" pitchFamily="34" charset="0"/>
            </a:endParaRPr>
          </a:p>
          <a:p>
            <a:r>
              <a:rPr lang="en-GB" sz="2400" b="1" dirty="0">
                <a:solidFill>
                  <a:schemeClr val="accent2">
                    <a:lumMod val="60000"/>
                    <a:lumOff val="40000"/>
                  </a:schemeClr>
                </a:solidFill>
                <a:latin typeface="Century Gothic" panose="020B0502020202020204" pitchFamily="34" charset="0"/>
              </a:rPr>
              <a:t>Physics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Pressure and volume are inversely proportional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number of particles (mass) and the temperature of the gas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7" end="7"/>
                                            </p:txEl>
                                          </p:spTgt>
                                        </p:tgtEl>
                                        <p:attrNameLst>
                                          <p:attrName>style.visibility</p:attrName>
                                        </p:attrNameLst>
                                      </p:cBhvr>
                                      <p:to>
                                        <p:strVal val="visible"/>
                                      </p:to>
                                    </p:set>
                                    <p:animEffect transition="in" filter="fade">
                                      <p:cBhvr>
                                        <p:cTn id="37" dur="500"/>
                                        <p:tgtEl>
                                          <p:spTgt spid="6">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8" end="8"/>
                                            </p:txEl>
                                          </p:spTgt>
                                        </p:tgtEl>
                                        <p:attrNameLst>
                                          <p:attrName>style.visibility</p:attrName>
                                        </p:attrNameLst>
                                      </p:cBhvr>
                                      <p:to>
                                        <p:strVal val="visible"/>
                                      </p:to>
                                    </p:set>
                                    <p:animEffect transition="in" filter="fade">
                                      <p:cBhvr>
                                        <p:cTn id="42" dur="500"/>
                                        <p:tgtEl>
                                          <p:spTgt spid="6">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animEffect transition="in" filter="fade">
                                      <p:cBhvr>
                                        <p:cTn id="4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what happens to the pressure of a gas as temperature increases.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Increasing the temperature increases the </a:t>
            </a:r>
            <a:r>
              <a:rPr lang="en-US" b="1" dirty="0">
                <a:solidFill>
                  <a:schemeClr val="accent1"/>
                </a:solidFill>
                <a:latin typeface="Century Gothic" panose="020B0502020202020204" pitchFamily="34" charset="0"/>
              </a:rPr>
              <a:t>kinetic</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energy</a:t>
            </a:r>
            <a:r>
              <a:rPr lang="en-US" dirty="0">
                <a:solidFill>
                  <a:schemeClr val="accent1"/>
                </a:solidFill>
                <a:latin typeface="Century Gothic" panose="020B0502020202020204" pitchFamily="34" charset="0"/>
              </a:rPr>
              <a:t> of the particles in a gas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start to move more </a:t>
            </a:r>
            <a:r>
              <a:rPr lang="en-US" b="1" dirty="0">
                <a:solidFill>
                  <a:schemeClr val="accent1"/>
                </a:solidFill>
                <a:latin typeface="Century Gothic" panose="020B0502020202020204" pitchFamily="34" charset="0"/>
              </a:rPr>
              <a:t>quickly</a:t>
            </a:r>
            <a:r>
              <a:rPr lang="en-US" dirty="0">
                <a:solidFill>
                  <a:schemeClr val="accent1"/>
                </a:solidFill>
                <a:latin typeface="Century Gothic" panose="020B0502020202020204" pitchFamily="34" charset="0"/>
              </a:rPr>
              <a:t> and hit the surface of the container more often and with </a:t>
            </a:r>
            <a:r>
              <a:rPr lang="en-US" b="1" dirty="0">
                <a:solidFill>
                  <a:schemeClr val="accent1"/>
                </a:solidFill>
                <a:latin typeface="Century Gothic" panose="020B0502020202020204" pitchFamily="34" charset="0"/>
              </a:rPr>
              <a:t>more force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a:t>
            </a:r>
            <a:r>
              <a:rPr lang="en-US" b="1" dirty="0">
                <a:solidFill>
                  <a:schemeClr val="accent1"/>
                </a:solidFill>
                <a:latin typeface="Century Gothic" panose="020B0502020202020204" pitchFamily="34" charset="0"/>
              </a:rPr>
              <a:t>increases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what happens to the pressure of a gas as temperature decreases.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Decreasing the temperature decreases the </a:t>
            </a:r>
            <a:r>
              <a:rPr lang="en-US" b="1" dirty="0">
                <a:solidFill>
                  <a:schemeClr val="accent1"/>
                </a:solidFill>
                <a:latin typeface="Century Gothic" panose="020B0502020202020204" pitchFamily="34" charset="0"/>
              </a:rPr>
              <a:t>kinetic</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energy</a:t>
            </a:r>
            <a:r>
              <a:rPr lang="en-US" dirty="0">
                <a:solidFill>
                  <a:schemeClr val="accent1"/>
                </a:solidFill>
                <a:latin typeface="Century Gothic" panose="020B0502020202020204" pitchFamily="34" charset="0"/>
              </a:rPr>
              <a:t> of the particles in a gas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start to move less </a:t>
            </a:r>
            <a:r>
              <a:rPr lang="en-US" b="1" dirty="0">
                <a:solidFill>
                  <a:schemeClr val="accent1"/>
                </a:solidFill>
                <a:latin typeface="Century Gothic" panose="020B0502020202020204" pitchFamily="34" charset="0"/>
              </a:rPr>
              <a:t>quickly</a:t>
            </a:r>
            <a:r>
              <a:rPr lang="en-US" dirty="0">
                <a:solidFill>
                  <a:schemeClr val="accent1"/>
                </a:solidFill>
                <a:latin typeface="Century Gothic" panose="020B0502020202020204" pitchFamily="34" charset="0"/>
              </a:rPr>
              <a:t> and hit the surface of the container less often and with </a:t>
            </a:r>
            <a:r>
              <a:rPr lang="en-US" b="1" dirty="0">
                <a:solidFill>
                  <a:schemeClr val="accent1"/>
                </a:solidFill>
                <a:latin typeface="Century Gothic" panose="020B0502020202020204" pitchFamily="34" charset="0"/>
              </a:rPr>
              <a:t>less force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a:t>
            </a:r>
            <a:r>
              <a:rPr lang="en-US" b="1" dirty="0">
                <a:solidFill>
                  <a:schemeClr val="accent1"/>
                </a:solidFill>
                <a:latin typeface="Century Gothic" panose="020B0502020202020204" pitchFamily="34" charset="0"/>
              </a:rPr>
              <a:t>decreases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564374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the relationship between temperature and pressure of a gas.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Increasing the temperature increases the </a:t>
            </a:r>
            <a:r>
              <a:rPr lang="en-US" b="1" dirty="0">
                <a:solidFill>
                  <a:schemeClr val="accent1"/>
                </a:solidFill>
                <a:latin typeface="Century Gothic" panose="020B0502020202020204" pitchFamily="34" charset="0"/>
              </a:rPr>
              <a:t>kinetic</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energy</a:t>
            </a:r>
            <a:r>
              <a:rPr lang="en-US" dirty="0">
                <a:solidFill>
                  <a:schemeClr val="accent1"/>
                </a:solidFill>
                <a:latin typeface="Century Gothic" panose="020B0502020202020204" pitchFamily="34" charset="0"/>
              </a:rPr>
              <a:t> of the particles in a gas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start to move more </a:t>
            </a:r>
            <a:r>
              <a:rPr lang="en-US" b="1" dirty="0">
                <a:solidFill>
                  <a:schemeClr val="accent1"/>
                </a:solidFill>
                <a:latin typeface="Century Gothic" panose="020B0502020202020204" pitchFamily="34" charset="0"/>
              </a:rPr>
              <a:t>quickly</a:t>
            </a:r>
            <a:r>
              <a:rPr lang="en-US" dirty="0">
                <a:solidFill>
                  <a:schemeClr val="accent1"/>
                </a:solidFill>
                <a:latin typeface="Century Gothic" panose="020B0502020202020204" pitchFamily="34" charset="0"/>
              </a:rPr>
              <a:t> and hit the surface of the container more often and with </a:t>
            </a:r>
            <a:r>
              <a:rPr lang="en-US" b="1" dirty="0">
                <a:solidFill>
                  <a:schemeClr val="accent1"/>
                </a:solidFill>
                <a:latin typeface="Century Gothic" panose="020B0502020202020204" pitchFamily="34" charset="0"/>
              </a:rPr>
              <a:t>more force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increasing temperature </a:t>
            </a:r>
            <a:r>
              <a:rPr lang="en-US" b="1" dirty="0">
                <a:solidFill>
                  <a:schemeClr val="accent1"/>
                </a:solidFill>
                <a:latin typeface="Century Gothic" panose="020B0502020202020204" pitchFamily="34" charset="0"/>
              </a:rPr>
              <a:t>increases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87140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F987E0-31CA-BD98-D2EE-CC2966CFF5E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what happens to the pressure of a gas as its volume decreases.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Decreasing the volume of a gas reduces the amount of space the particles have to move around in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will collide with the surface of the container </a:t>
            </a:r>
            <a:r>
              <a:rPr lang="en-US" b="1" dirty="0">
                <a:solidFill>
                  <a:schemeClr val="accent1"/>
                </a:solidFill>
                <a:latin typeface="Century Gothic" panose="020B0502020202020204" pitchFamily="34" charset="0"/>
              </a:rPr>
              <a:t>more often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a:t>
            </a:r>
            <a:r>
              <a:rPr lang="en-US" b="1" dirty="0">
                <a:solidFill>
                  <a:schemeClr val="accent1"/>
                </a:solidFill>
                <a:latin typeface="Century Gothic" panose="020B0502020202020204" pitchFamily="34" charset="0"/>
              </a:rPr>
              <a:t>increases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168304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F987E0-31CA-BD98-D2EE-CC2966CFF5E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what happens to the pressure of a gas as its volume increases.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031325"/>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Increasing the volume of a gas increases the amount of space the particles have to move around in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will collide with the surface of the container </a:t>
            </a:r>
            <a:r>
              <a:rPr lang="en-US" b="1" dirty="0">
                <a:solidFill>
                  <a:schemeClr val="accent1"/>
                </a:solidFill>
                <a:latin typeface="Century Gothic" panose="020B0502020202020204" pitchFamily="34" charset="0"/>
              </a:rPr>
              <a:t>less often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a:t>
            </a:r>
            <a:r>
              <a:rPr lang="en-US" b="1" dirty="0">
                <a:solidFill>
                  <a:schemeClr val="accent1"/>
                </a:solidFill>
                <a:latin typeface="Century Gothic" panose="020B0502020202020204" pitchFamily="34" charset="0"/>
              </a:rPr>
              <a:t>decreases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8547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8F987E0-31CA-BD98-D2EE-CC2966CFF5E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the relationship between volume and pressure of a gas.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Decreasing the volume of a gas reduces the amount of space the particles have to move around in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a:t>
            </a:r>
            <a:r>
              <a:rPr lang="en-US" dirty="0">
                <a:solidFill>
                  <a:schemeClr val="accent1"/>
                </a:solidFill>
                <a:latin typeface="Century Gothic" panose="020B0502020202020204" pitchFamily="34" charset="0"/>
              </a:rPr>
              <a:t> the particles will collide with the surface of the container </a:t>
            </a:r>
            <a:r>
              <a:rPr lang="en-US" b="1" dirty="0">
                <a:solidFill>
                  <a:schemeClr val="accent1"/>
                </a:solidFill>
                <a:latin typeface="Century Gothic" panose="020B0502020202020204" pitchFamily="34" charset="0"/>
              </a:rPr>
              <a:t>more often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decreasing the volume </a:t>
            </a:r>
            <a:r>
              <a:rPr lang="en-US" b="1" dirty="0">
                <a:solidFill>
                  <a:schemeClr val="accent1"/>
                </a:solidFill>
                <a:latin typeface="Century Gothic" panose="020B0502020202020204" pitchFamily="34" charset="0"/>
              </a:rPr>
              <a:t>increases</a:t>
            </a:r>
            <a:r>
              <a:rPr lang="en-US" dirty="0">
                <a:solidFill>
                  <a:schemeClr val="accent1"/>
                </a:solidFill>
                <a:latin typeface="Century Gothic" panose="020B0502020202020204" pitchFamily="34" charset="0"/>
              </a:rPr>
              <a:t> the </a:t>
            </a:r>
            <a:r>
              <a:rPr lang="en-US" b="1" dirty="0">
                <a:solidFill>
                  <a:schemeClr val="accent1"/>
                </a:solidFill>
                <a:latin typeface="Century Gothic" panose="020B0502020202020204" pitchFamily="34" charset="0"/>
              </a:rPr>
              <a:t>pressure</a:t>
            </a:r>
            <a:r>
              <a:rPr lang="en-US" dirty="0">
                <a:solidFill>
                  <a:schemeClr val="accent1"/>
                </a:solidFill>
                <a:latin typeface="Century Gothic" panose="020B0502020202020204" pitchFamily="34" charset="0"/>
              </a:rPr>
              <a:t> exerted by the gas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They are inversely proportional</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576512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Text&#10;&#10;Description automatically generated">
            <a:extLst>
              <a:ext uri="{FF2B5EF4-FFF2-40B4-BE49-F238E27FC236}">
                <a16:creationId xmlns:a16="http://schemas.microsoft.com/office/drawing/2014/main" id="{C1480FCD-4DF2-E44E-CC0F-E46D9EEF6866}"/>
              </a:ext>
            </a:extLst>
          </p:cNvPr>
          <p:cNvPicPr>
            <a:picLocks noChangeAspect="1"/>
          </p:cNvPicPr>
          <p:nvPr/>
        </p:nvPicPr>
        <p:blipFill>
          <a:blip r:embed="rId3"/>
          <a:stretch>
            <a:fillRect/>
          </a:stretch>
        </p:blipFill>
        <p:spPr>
          <a:xfrm>
            <a:off x="6447348" y="228601"/>
            <a:ext cx="4854039" cy="6858000"/>
          </a:xfrm>
          <a:prstGeom prst="rect">
            <a:avLst/>
          </a:prstGeom>
          <a:ln>
            <a:solidFill>
              <a:schemeClr val="tx1"/>
            </a:solidFill>
          </a:ln>
        </p:spPr>
      </p:pic>
      <p:sp>
        <p:nvSpPr>
          <p:cNvPr id="2" name="Title 1">
            <a:extLst>
              <a:ext uri="{FF2B5EF4-FFF2-40B4-BE49-F238E27FC236}">
                <a16:creationId xmlns:a16="http://schemas.microsoft.com/office/drawing/2014/main" id="{02517F48-1129-C182-8BF6-6CC21F0A1974}"/>
              </a:ext>
            </a:extLst>
          </p:cNvPr>
          <p:cNvSpPr>
            <a:spLocks noGrp="1"/>
          </p:cNvSpPr>
          <p:nvPr>
            <p:ph type="title"/>
          </p:nvPr>
        </p:nvSpPr>
        <p:spPr/>
        <p:txBody>
          <a:bodyPr/>
          <a:lstStyle/>
          <a:p>
            <a:r>
              <a:rPr lang="en-GB" dirty="0">
                <a:latin typeface="Century Gothic" panose="020B0502020202020204" pitchFamily="34" charset="0"/>
              </a:rPr>
              <a:t>Activity (Combined Science)</a:t>
            </a:r>
          </a:p>
        </p:txBody>
      </p:sp>
      <p:pic>
        <p:nvPicPr>
          <p:cNvPr id="6" name="Picture 5" descr="Table&#10;&#10;Description automatically generated">
            <a:extLst>
              <a:ext uri="{FF2B5EF4-FFF2-40B4-BE49-F238E27FC236}">
                <a16:creationId xmlns:a16="http://schemas.microsoft.com/office/drawing/2014/main" id="{59BB6DE9-0043-C3A2-8B6C-05FCA91F94AC}"/>
              </a:ext>
            </a:extLst>
          </p:cNvPr>
          <p:cNvPicPr>
            <a:picLocks noChangeAspect="1"/>
          </p:cNvPicPr>
          <p:nvPr/>
        </p:nvPicPr>
        <p:blipFill>
          <a:blip r:embed="rId4"/>
          <a:stretch>
            <a:fillRect/>
          </a:stretch>
        </p:blipFill>
        <p:spPr>
          <a:xfrm>
            <a:off x="6079375" y="668215"/>
            <a:ext cx="4851433" cy="6858000"/>
          </a:xfrm>
          <a:prstGeom prst="rect">
            <a:avLst/>
          </a:prstGeom>
          <a:ln>
            <a:solidFill>
              <a:schemeClr val="tx1"/>
            </a:solidFill>
          </a:ln>
        </p:spPr>
      </p:pic>
      <p:pic>
        <p:nvPicPr>
          <p:cNvPr id="4" name="Picture 3" descr="Graphical user interface, text, application&#10;&#10;Description automatically generated">
            <a:extLst>
              <a:ext uri="{FF2B5EF4-FFF2-40B4-BE49-F238E27FC236}">
                <a16:creationId xmlns:a16="http://schemas.microsoft.com/office/drawing/2014/main" id="{05C60B49-D9A1-F1DB-674C-17C90D643182}"/>
              </a:ext>
            </a:extLst>
          </p:cNvPr>
          <p:cNvPicPr>
            <a:picLocks noChangeAspect="1"/>
          </p:cNvPicPr>
          <p:nvPr/>
        </p:nvPicPr>
        <p:blipFill>
          <a:blip r:embed="rId5"/>
          <a:stretch>
            <a:fillRect/>
          </a:stretch>
        </p:blipFill>
        <p:spPr>
          <a:xfrm>
            <a:off x="5723224" y="1160585"/>
            <a:ext cx="4860351" cy="6858000"/>
          </a:xfrm>
          <a:prstGeom prst="rect">
            <a:avLst/>
          </a:prstGeom>
          <a:ln>
            <a:solidFill>
              <a:schemeClr val="tx1"/>
            </a:solidFill>
          </a:ln>
        </p:spPr>
      </p:pic>
    </p:spTree>
    <p:extLst>
      <p:ext uri="{BB962C8B-B14F-4D97-AF65-F5344CB8AC3E}">
        <p14:creationId xmlns:p14="http://schemas.microsoft.com/office/powerpoint/2010/main" val="2544040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FDF7-B7BA-5F3F-3680-2BBB2DF2BB5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0AC22584-A881-89F1-8778-01CAFB2792F5}"/>
              </a:ext>
            </a:extLst>
          </p:cNvPr>
          <p:cNvSpPr txBox="1"/>
          <p:nvPr/>
        </p:nvSpPr>
        <p:spPr>
          <a:xfrm>
            <a:off x="415016" y="866523"/>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1a. At random speeds in random directions</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BF8CC576-40DB-AFFE-4C32-821D28F5125F}"/>
              </a:ext>
            </a:extLst>
          </p:cNvPr>
          <p:cNvSpPr txBox="1"/>
          <p:nvPr/>
        </p:nvSpPr>
        <p:spPr>
          <a:xfrm>
            <a:off x="426738" y="1405785"/>
            <a:ext cx="1095050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1b. Particles are </a:t>
            </a:r>
            <a:r>
              <a:rPr lang="en-GB" sz="2400" b="1" dirty="0">
                <a:solidFill>
                  <a:schemeClr val="accent1"/>
                </a:solidFill>
                <a:latin typeface="Century Gothic"/>
                <a:ea typeface="Century Gothic"/>
                <a:cs typeface="Century Gothic"/>
                <a:sym typeface="Century Gothic"/>
              </a:rPr>
              <a:t>moving so they </a:t>
            </a:r>
            <a:r>
              <a:rPr lang="en-GB" sz="2400" b="1" i="0" u="none" strike="noStrike" cap="none" dirty="0">
                <a:solidFill>
                  <a:schemeClr val="accent1"/>
                </a:solidFill>
                <a:latin typeface="Century Gothic"/>
                <a:ea typeface="Century Gothic"/>
                <a:cs typeface="Century Gothic"/>
                <a:sym typeface="Century Gothic"/>
              </a:rPr>
              <a:t>exert a force on the surface when they collide with it.</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EA2D7119-58F4-CCA2-FAF8-F60D2718E53B}"/>
              </a:ext>
            </a:extLst>
          </p:cNvPr>
          <p:cNvSpPr txBox="1"/>
          <p:nvPr/>
        </p:nvSpPr>
        <p:spPr>
          <a:xfrm>
            <a:off x="444324" y="2337769"/>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1c. Increasing temperature increases pressure</a:t>
            </a:r>
            <a:endParaRPr sz="1400" b="1" i="0" u="none" strike="noStrike" cap="none" dirty="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96BDC327-E4E1-9690-BD40-C7C4FFE7DF93}"/>
              </a:ext>
            </a:extLst>
          </p:cNvPr>
          <p:cNvSpPr txBox="1"/>
          <p:nvPr/>
        </p:nvSpPr>
        <p:spPr>
          <a:xfrm>
            <a:off x="444323" y="2918062"/>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1d. </a:t>
            </a:r>
            <a:r>
              <a:rPr lang="en-GB" sz="2400" b="1" i="0" u="sng" strike="noStrike" cap="none" dirty="0">
                <a:solidFill>
                  <a:schemeClr val="accent1"/>
                </a:solidFill>
                <a:latin typeface="Century Gothic"/>
                <a:ea typeface="Century Gothic"/>
                <a:cs typeface="Century Gothic"/>
                <a:sym typeface="Century Gothic"/>
              </a:rPr>
              <a:t>Average</a:t>
            </a:r>
            <a:r>
              <a:rPr lang="en-GB" sz="2400" b="1" i="0" u="none" strike="noStrike" cap="none" dirty="0">
                <a:solidFill>
                  <a:schemeClr val="accent1"/>
                </a:solidFill>
                <a:latin typeface="Century Gothic"/>
                <a:ea typeface="Century Gothic"/>
                <a:cs typeface="Century Gothic"/>
                <a:sym typeface="Century Gothic"/>
              </a:rPr>
              <a:t> kinetic energy</a:t>
            </a:r>
            <a:endParaRPr sz="1400" b="1" i="0" u="none" strike="noStrike" cap="none" dirty="0">
              <a:solidFill>
                <a:schemeClr val="accent1"/>
              </a:solidFill>
              <a:latin typeface="Arial"/>
              <a:ea typeface="Arial"/>
              <a:cs typeface="Arial"/>
              <a:sym typeface="Arial"/>
            </a:endParaRPr>
          </a:p>
        </p:txBody>
      </p:sp>
      <p:sp>
        <p:nvSpPr>
          <p:cNvPr id="7" name="Google Shape;101;p1">
            <a:extLst>
              <a:ext uri="{FF2B5EF4-FFF2-40B4-BE49-F238E27FC236}">
                <a16:creationId xmlns:a16="http://schemas.microsoft.com/office/drawing/2014/main" id="{C804B2FC-8E43-AF7D-1E14-B0E18AA8D33E}"/>
              </a:ext>
            </a:extLst>
          </p:cNvPr>
          <p:cNvSpPr txBox="1"/>
          <p:nvPr/>
        </p:nvSpPr>
        <p:spPr>
          <a:xfrm>
            <a:off x="461908" y="4166569"/>
            <a:ext cx="98778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a. Average kineti</a:t>
            </a:r>
            <a:r>
              <a:rPr lang="en-GB" sz="2400" b="1" dirty="0">
                <a:solidFill>
                  <a:schemeClr val="accent1"/>
                </a:solidFill>
                <a:latin typeface="Century Gothic"/>
                <a:ea typeface="Century Gothic"/>
                <a:cs typeface="Century Gothic"/>
                <a:sym typeface="Century Gothic"/>
              </a:rPr>
              <a:t>c energy of particles would decrease</a:t>
            </a:r>
            <a:endParaRPr sz="1400" b="1" i="0" u="none" strike="noStrike" cap="none" dirty="0">
              <a:solidFill>
                <a:schemeClr val="accent1"/>
              </a:solidFill>
              <a:latin typeface="Arial"/>
              <a:ea typeface="Arial"/>
              <a:cs typeface="Arial"/>
              <a:sym typeface="Arial"/>
            </a:endParaRPr>
          </a:p>
        </p:txBody>
      </p:sp>
      <p:sp>
        <p:nvSpPr>
          <p:cNvPr id="8" name="Google Shape;101;p1">
            <a:extLst>
              <a:ext uri="{FF2B5EF4-FFF2-40B4-BE49-F238E27FC236}">
                <a16:creationId xmlns:a16="http://schemas.microsoft.com/office/drawing/2014/main" id="{91190DBA-7AD2-148F-CEEA-A0585244E521}"/>
              </a:ext>
            </a:extLst>
          </p:cNvPr>
          <p:cNvSpPr txBox="1"/>
          <p:nvPr/>
        </p:nvSpPr>
        <p:spPr>
          <a:xfrm>
            <a:off x="479493" y="4694108"/>
            <a:ext cx="1098567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2b</a:t>
            </a:r>
            <a:r>
              <a:rPr lang="en-GB" sz="2400" b="1" i="0" u="none" strike="noStrike" cap="none" dirty="0">
                <a:solidFill>
                  <a:schemeClr val="accent1"/>
                </a:solidFill>
                <a:latin typeface="Century Gothic"/>
                <a:ea typeface="Century Gothic"/>
                <a:cs typeface="Century Gothic"/>
                <a:sym typeface="Century Gothic"/>
              </a:rPr>
              <a:t>. Because particles don’t all have exactly the same amount of kinetic energy</a:t>
            </a:r>
            <a:endParaRPr sz="1400" b="1" i="0" u="none" strike="noStrike" cap="none" dirty="0">
              <a:solidFill>
                <a:schemeClr val="accent1"/>
              </a:solidFill>
              <a:latin typeface="Arial"/>
              <a:ea typeface="Arial"/>
              <a:cs typeface="Arial"/>
              <a:sym typeface="Arial"/>
            </a:endParaRPr>
          </a:p>
        </p:txBody>
      </p:sp>
      <p:sp>
        <p:nvSpPr>
          <p:cNvPr id="9" name="Google Shape;101;p1">
            <a:extLst>
              <a:ext uri="{FF2B5EF4-FFF2-40B4-BE49-F238E27FC236}">
                <a16:creationId xmlns:a16="http://schemas.microsoft.com/office/drawing/2014/main" id="{8F4FAFEF-94BA-1AE0-D690-14AC43D31C37}"/>
              </a:ext>
            </a:extLst>
          </p:cNvPr>
          <p:cNvSpPr txBox="1"/>
          <p:nvPr/>
        </p:nvSpPr>
        <p:spPr>
          <a:xfrm>
            <a:off x="497076" y="5573340"/>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2c</a:t>
            </a:r>
            <a:r>
              <a:rPr lang="en-GB" sz="2400" b="1" i="0" u="none" strike="noStrike" cap="none" dirty="0">
                <a:solidFill>
                  <a:schemeClr val="accent1"/>
                </a:solidFill>
                <a:latin typeface="Century Gothic"/>
                <a:ea typeface="Century Gothic"/>
                <a:cs typeface="Century Gothic"/>
                <a:sym typeface="Century Gothic"/>
              </a:rPr>
              <a:t>. Average speed of particles would decrease</a:t>
            </a:r>
            <a:endParaRPr sz="1400" b="1" i="0" u="none" strike="noStrike" cap="none" dirty="0">
              <a:solidFill>
                <a:schemeClr val="accent1"/>
              </a:solidFill>
              <a:latin typeface="Arial"/>
              <a:ea typeface="Arial"/>
              <a:cs typeface="Arial"/>
              <a:sym typeface="Arial"/>
            </a:endParaRPr>
          </a:p>
        </p:txBody>
      </p:sp>
      <p:sp>
        <p:nvSpPr>
          <p:cNvPr id="10" name="Google Shape;101;p1">
            <a:extLst>
              <a:ext uri="{FF2B5EF4-FFF2-40B4-BE49-F238E27FC236}">
                <a16:creationId xmlns:a16="http://schemas.microsoft.com/office/drawing/2014/main" id="{1E56CBCB-3F48-2122-10B3-FD30C8E65E8B}"/>
              </a:ext>
            </a:extLst>
          </p:cNvPr>
          <p:cNvSpPr txBox="1"/>
          <p:nvPr/>
        </p:nvSpPr>
        <p:spPr>
          <a:xfrm>
            <a:off x="526384" y="6165355"/>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2d</a:t>
            </a:r>
            <a:r>
              <a:rPr lang="en-GB" sz="2400" b="1" i="0" u="none" strike="noStrike" cap="none" dirty="0">
                <a:solidFill>
                  <a:schemeClr val="accent1"/>
                </a:solidFill>
                <a:latin typeface="Century Gothic"/>
                <a:ea typeface="Century Gothic"/>
                <a:cs typeface="Century Gothic"/>
                <a:sym typeface="Century Gothic"/>
              </a:rPr>
              <a:t>. Pressure would decrease</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36337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B44-BA62-F40A-7244-68D21D9E80D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EEC93A3B-D964-6D4F-58B8-E5A668797124}"/>
              </a:ext>
            </a:extLst>
          </p:cNvPr>
          <p:cNvSpPr txBox="1"/>
          <p:nvPr/>
        </p:nvSpPr>
        <p:spPr>
          <a:xfrm>
            <a:off x="461907" y="843078"/>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2e</a:t>
            </a:r>
            <a:r>
              <a:rPr lang="en-GB" sz="2400" b="1" i="0" u="none" strike="noStrike" cap="none" dirty="0">
                <a:solidFill>
                  <a:schemeClr val="accent1"/>
                </a:solidFill>
                <a:latin typeface="Century Gothic"/>
                <a:ea typeface="Century Gothic"/>
                <a:cs typeface="Century Gothic"/>
                <a:sym typeface="Century Gothic"/>
              </a:rPr>
              <a:t>. Because pressure outside the syringe is greater than pressur</a:t>
            </a:r>
            <a:r>
              <a:rPr lang="en-GB" sz="2400" b="1" dirty="0">
                <a:solidFill>
                  <a:schemeClr val="accent1"/>
                </a:solidFill>
                <a:latin typeface="Century Gothic"/>
                <a:ea typeface="Century Gothic"/>
                <a:cs typeface="Century Gothic"/>
                <a:sym typeface="Century Gothic"/>
              </a:rPr>
              <a:t>e inside the syringe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C2163858-779B-C736-E6E0-4C1CC576FA68}"/>
              </a:ext>
            </a:extLst>
          </p:cNvPr>
          <p:cNvSpPr txBox="1"/>
          <p:nvPr/>
        </p:nvSpPr>
        <p:spPr>
          <a:xfrm>
            <a:off x="479492" y="1792648"/>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2f</a:t>
            </a:r>
            <a:r>
              <a:rPr lang="en-GB" sz="2400" b="1" i="0" u="none" strike="noStrike" cap="none" dirty="0">
                <a:solidFill>
                  <a:schemeClr val="accent1"/>
                </a:solidFill>
                <a:latin typeface="Century Gothic"/>
                <a:ea typeface="Century Gothic"/>
                <a:cs typeface="Century Gothic"/>
                <a:sym typeface="Century Gothic"/>
              </a:rPr>
              <a:t>. </a:t>
            </a:r>
            <a:endParaRPr sz="1400" b="1" i="0" u="none" strike="noStrike" cap="none" dirty="0">
              <a:solidFill>
                <a:schemeClr val="accent1"/>
              </a:solidFill>
              <a:latin typeface="Arial"/>
              <a:ea typeface="Arial"/>
              <a:cs typeface="Arial"/>
              <a:sym typeface="Arial"/>
            </a:endParaRPr>
          </a:p>
        </p:txBody>
      </p:sp>
      <p:pic>
        <p:nvPicPr>
          <p:cNvPr id="6" name="Picture 5" descr="Table&#10;&#10;Description automatically generated">
            <a:extLst>
              <a:ext uri="{FF2B5EF4-FFF2-40B4-BE49-F238E27FC236}">
                <a16:creationId xmlns:a16="http://schemas.microsoft.com/office/drawing/2014/main" id="{236F31F5-2259-583E-D719-FC837B12C341}"/>
              </a:ext>
            </a:extLst>
          </p:cNvPr>
          <p:cNvPicPr>
            <a:picLocks noChangeAspect="1"/>
          </p:cNvPicPr>
          <p:nvPr/>
        </p:nvPicPr>
        <p:blipFill>
          <a:blip r:embed="rId2"/>
          <a:stretch>
            <a:fillRect/>
          </a:stretch>
        </p:blipFill>
        <p:spPr>
          <a:xfrm>
            <a:off x="1086827" y="1864946"/>
            <a:ext cx="10129952" cy="4201746"/>
          </a:xfrm>
          <a:prstGeom prst="rect">
            <a:avLst/>
          </a:prstGeom>
        </p:spPr>
      </p:pic>
      <p:sp>
        <p:nvSpPr>
          <p:cNvPr id="7" name="TextBox 6">
            <a:extLst>
              <a:ext uri="{FF2B5EF4-FFF2-40B4-BE49-F238E27FC236}">
                <a16:creationId xmlns:a16="http://schemas.microsoft.com/office/drawing/2014/main" id="{1C78C5AA-AC55-89FB-9B48-89688E40EF1E}"/>
              </a:ext>
            </a:extLst>
          </p:cNvPr>
          <p:cNvSpPr txBox="1"/>
          <p:nvPr/>
        </p:nvSpPr>
        <p:spPr>
          <a:xfrm>
            <a:off x="9317645" y="2575452"/>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3A088F87-68A8-ACCC-2224-2DE9C1032DB6}"/>
              </a:ext>
            </a:extLst>
          </p:cNvPr>
          <p:cNvSpPr txBox="1"/>
          <p:nvPr/>
        </p:nvSpPr>
        <p:spPr>
          <a:xfrm>
            <a:off x="9294199" y="3378483"/>
            <a:ext cx="530915" cy="646331"/>
          </a:xfrm>
          <a:prstGeom prst="rect">
            <a:avLst/>
          </a:prstGeom>
          <a:noFill/>
        </p:spPr>
        <p:txBody>
          <a:bodyPr wrap="none" rtlCol="0">
            <a:spAutoFit/>
          </a:bodyPr>
          <a:lstStyle/>
          <a:p>
            <a:r>
              <a:rPr lang="en-GB" sz="3600" b="1" dirty="0">
                <a:solidFill>
                  <a:srgbClr val="0070C0"/>
                </a:solidFill>
              </a:rPr>
              <a:t>✓</a:t>
            </a:r>
          </a:p>
        </p:txBody>
      </p:sp>
      <p:sp>
        <p:nvSpPr>
          <p:cNvPr id="9" name="TextBox 8">
            <a:extLst>
              <a:ext uri="{FF2B5EF4-FFF2-40B4-BE49-F238E27FC236}">
                <a16:creationId xmlns:a16="http://schemas.microsoft.com/office/drawing/2014/main" id="{2A44B1A1-0379-31F9-CADC-E7BDA929B8D2}"/>
              </a:ext>
            </a:extLst>
          </p:cNvPr>
          <p:cNvSpPr txBox="1"/>
          <p:nvPr/>
        </p:nvSpPr>
        <p:spPr>
          <a:xfrm>
            <a:off x="3930892" y="4240129"/>
            <a:ext cx="530915" cy="646331"/>
          </a:xfrm>
          <a:prstGeom prst="rect">
            <a:avLst/>
          </a:prstGeom>
          <a:noFill/>
        </p:spPr>
        <p:txBody>
          <a:bodyPr wrap="none" rtlCol="0">
            <a:spAutoFit/>
          </a:bodyPr>
          <a:lstStyle/>
          <a:p>
            <a:r>
              <a:rPr lang="en-GB" sz="3600" b="1" dirty="0">
                <a:solidFill>
                  <a:srgbClr val="0070C0"/>
                </a:solidFill>
              </a:rPr>
              <a:t>✓</a:t>
            </a:r>
          </a:p>
        </p:txBody>
      </p:sp>
      <p:sp>
        <p:nvSpPr>
          <p:cNvPr id="10" name="TextBox 9">
            <a:extLst>
              <a:ext uri="{FF2B5EF4-FFF2-40B4-BE49-F238E27FC236}">
                <a16:creationId xmlns:a16="http://schemas.microsoft.com/office/drawing/2014/main" id="{E57CAEF6-6083-482C-5864-A2615ACD8382}"/>
              </a:ext>
            </a:extLst>
          </p:cNvPr>
          <p:cNvSpPr txBox="1"/>
          <p:nvPr/>
        </p:nvSpPr>
        <p:spPr>
          <a:xfrm>
            <a:off x="3942615" y="5166252"/>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263700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1" y="297765"/>
            <a:ext cx="7487138" cy="64324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Gas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equation used to calculate density.</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the movement of particles in a gas.</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a:t>
            </a:r>
            <a:r>
              <a:rPr lang="en-GB" sz="2400" dirty="0">
                <a:solidFill>
                  <a:schemeClr val="dk1"/>
                </a:solidFill>
                <a:latin typeface="Century Gothic"/>
                <a:ea typeface="Century Gothic"/>
                <a:cs typeface="Century Gothic"/>
                <a:sym typeface="Century Gothic"/>
              </a:rPr>
              <a:t>e internal energy</a:t>
            </a:r>
            <a:r>
              <a:rPr lang="en-GB" sz="24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Describe what happens to the movement of particles in a gas as they are heated.</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unit usually used to measure temperature.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temperature shown on the thermometer.</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resolution of this thermometer. </a:t>
            </a:r>
          </a:p>
        </p:txBody>
      </p:sp>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3"/>
          <a:stretch>
            <a:fillRect/>
          </a:stretch>
        </p:blipFill>
        <p:spPr>
          <a:xfrm>
            <a:off x="10538642" y="5552483"/>
            <a:ext cx="1059440" cy="1044259"/>
          </a:xfrm>
          <a:prstGeom prst="rect">
            <a:avLst/>
          </a:prstGeom>
        </p:spPr>
      </p:pic>
      <p:pic>
        <p:nvPicPr>
          <p:cNvPr id="1026" name="Picture 2">
            <a:extLst>
              <a:ext uri="{FF2B5EF4-FFF2-40B4-BE49-F238E27FC236}">
                <a16:creationId xmlns:a16="http://schemas.microsoft.com/office/drawing/2014/main" id="{16957029-2489-763B-226C-ABECC76D65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7" b="31026"/>
          <a:stretch/>
        </p:blipFill>
        <p:spPr bwMode="auto">
          <a:xfrm>
            <a:off x="6950442" y="474785"/>
            <a:ext cx="4409220" cy="5908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9FC-9DD7-8A6E-46DE-F6436096483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81069A66-E75C-BB1E-72ED-F82D75E7C882}"/>
              </a:ext>
            </a:extLst>
          </p:cNvPr>
          <p:cNvSpPr txBox="1"/>
          <p:nvPr/>
        </p:nvSpPr>
        <p:spPr>
          <a:xfrm>
            <a:off x="461907" y="843078"/>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3a</a:t>
            </a:r>
            <a:r>
              <a:rPr lang="en-GB" sz="2400" b="1" i="0" u="none" strike="noStrike" cap="none" dirty="0">
                <a:solidFill>
                  <a:schemeClr val="accent1"/>
                </a:solidFill>
                <a:latin typeface="Century Gothic"/>
                <a:ea typeface="Century Gothic"/>
                <a:cs typeface="Century Gothic"/>
                <a:sym typeface="Century Gothic"/>
              </a:rPr>
              <a:t>. The particles would lose kinetic energy, causing the average speed of particles to decrease.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29DE6905-4472-AFB6-7D8D-8C4081001772}"/>
              </a:ext>
            </a:extLst>
          </p:cNvPr>
          <p:cNvSpPr txBox="1"/>
          <p:nvPr/>
        </p:nvSpPr>
        <p:spPr>
          <a:xfrm>
            <a:off x="491215" y="1734032"/>
            <a:ext cx="1056364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3b</a:t>
            </a:r>
            <a:r>
              <a:rPr lang="en-GB" sz="2400" b="1" i="0" u="none" strike="noStrike" cap="none" dirty="0">
                <a:solidFill>
                  <a:schemeClr val="accent1"/>
                </a:solidFill>
                <a:latin typeface="Century Gothic"/>
                <a:ea typeface="Century Gothic"/>
                <a:cs typeface="Century Gothic"/>
                <a:sym typeface="Century Gothic"/>
              </a:rPr>
              <a:t>. The pressure inside the container would decrease because the particles have a lower speed so they exert less force on the walls of the container when they collide with it (which also happens less often)</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D49D820E-5835-E4F0-863B-44F22727DD79}"/>
              </a:ext>
            </a:extLst>
          </p:cNvPr>
          <p:cNvSpPr txBox="1"/>
          <p:nvPr/>
        </p:nvSpPr>
        <p:spPr>
          <a:xfrm>
            <a:off x="508799" y="3035294"/>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3c</a:t>
            </a:r>
            <a:r>
              <a:rPr lang="en-GB" sz="2400" b="1" i="0" u="none" strike="noStrike" cap="none" dirty="0">
                <a:solidFill>
                  <a:schemeClr val="accent1"/>
                </a:solidFill>
                <a:latin typeface="Century Gothic"/>
                <a:ea typeface="Century Gothic"/>
                <a:cs typeface="Century Gothic"/>
                <a:sym typeface="Century Gothic"/>
              </a:rPr>
              <a:t>. Air is a mixture because it contains different elements and compounds, which are not all chemically combined together.</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Google Shape;101;p1">
                <a:extLst>
                  <a:ext uri="{FF2B5EF4-FFF2-40B4-BE49-F238E27FC236}">
                    <a16:creationId xmlns:a16="http://schemas.microsoft.com/office/drawing/2014/main" id="{AA39A650-E856-13F4-8A3F-ABF2380A46B3}"/>
                  </a:ext>
                </a:extLst>
              </p:cNvPr>
              <p:cNvSpPr txBox="1"/>
              <p:nvPr/>
            </p:nvSpPr>
            <p:spPr>
              <a:xfrm>
                <a:off x="508799" y="4055201"/>
                <a:ext cx="10563647"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3d</a:t>
                </a:r>
                <a:r>
                  <a:rPr lang="en-GB" sz="2400" b="1" u="none" strike="noStrike" cap="none" dirty="0">
                    <a:solidFill>
                      <a:schemeClr val="accent1"/>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𝐄</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𝐦</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 </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𝐋</m:t>
                      </m:r>
                    </m:oMath>
                  </m:oMathPara>
                </a14:m>
                <a:endParaRPr lang="en-GB" sz="2400"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𝟎</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𝟖𝟓</m:t>
                      </m:r>
                      <m:r>
                        <a:rPr lang="en-GB" sz="2400" b="1">
                          <a:solidFill>
                            <a:schemeClr val="accent1"/>
                          </a:solidFill>
                          <a:latin typeface="Cambria Math" panose="02040503050406030204" pitchFamily="18" charset="0"/>
                          <a:ea typeface="Cambria Math" panose="02040503050406030204" pitchFamily="18" charset="0"/>
                          <a:cs typeface="Arial"/>
                          <a:sym typeface="Arial"/>
                        </a:rPr>
                        <m:t>=</m:t>
                      </m:r>
                      <m:r>
                        <a:rPr lang="en-GB" sz="2400" b="1">
                          <a:solidFill>
                            <a:schemeClr val="accent1"/>
                          </a:solidFill>
                          <a:latin typeface="Cambria Math" panose="02040503050406030204" pitchFamily="18" charset="0"/>
                          <a:ea typeface="Cambria Math" panose="02040503050406030204" pitchFamily="18" charset="0"/>
                          <a:cs typeface="Arial"/>
                          <a:sym typeface="Arial"/>
                        </a:rPr>
                        <m:t>𝐦</m:t>
                      </m:r>
                      <m:r>
                        <a:rPr lang="en-GB" sz="2400" b="1">
                          <a:solidFill>
                            <a:schemeClr val="accent1"/>
                          </a:solidFill>
                          <a:latin typeface="Cambria Math" panose="02040503050406030204" pitchFamily="18" charset="0"/>
                          <a:ea typeface="Cambria Math" panose="02040503050406030204" pitchFamily="18" charset="0"/>
                          <a:cs typeface="Arial"/>
                          <a:sym typeface="Arial"/>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Arial"/>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Arial"/>
                        </a:rPr>
                        <m:t>𝟑𝟑𝟎</m:t>
                      </m:r>
                    </m:oMath>
                  </m:oMathPara>
                </a14:m>
                <a:endParaRPr lang="en-GB" sz="2400" b="1" dirty="0">
                  <a:solidFill>
                    <a:schemeClr val="accent1"/>
                  </a:solidFill>
                  <a:latin typeface="Arial"/>
                  <a:ea typeface="Cambria Math" panose="02040503050406030204" pitchFamily="18" charset="0"/>
                  <a:cs typeface="Arial"/>
                  <a:sym typeface="Arial"/>
                </a:endParaRPr>
              </a:p>
              <a:p>
                <a:pPr>
                  <a:buClr>
                    <a:srgbClr val="000000"/>
                  </a:buClr>
                  <a:buSzPts val="2400"/>
                </a:pPr>
                <a14:m>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𝐦</m:t>
                    </m:r>
                    <m:r>
                      <a:rPr lang="en-GB" sz="2400" b="1">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𝟐</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𝟓𝟖</m:t>
                    </m:r>
                  </m:oMath>
                </a14:m>
                <a:r>
                  <a:rPr lang="en-GB" sz="2400" b="1" baseline="30000" dirty="0">
                    <a:solidFill>
                      <a:schemeClr val="accent1"/>
                    </a:solidFill>
                    <a:latin typeface="Arial"/>
                    <a:ea typeface="Cambria Math" panose="02040503050406030204" pitchFamily="18" charset="0"/>
                    <a:cs typeface="Arial"/>
                    <a:sym typeface="Arial"/>
                  </a:rPr>
                  <a:t>-3 </a:t>
                </a:r>
                <a:r>
                  <a:rPr lang="en-GB" sz="2400" b="1" dirty="0">
                    <a:solidFill>
                      <a:schemeClr val="accent1"/>
                    </a:solidFill>
                    <a:latin typeface="Arial"/>
                    <a:ea typeface="Cambria Math" panose="02040503050406030204" pitchFamily="18" charset="0"/>
                    <a:cs typeface="Arial"/>
                    <a:sym typeface="Arial"/>
                  </a:rPr>
                  <a:t>kg</a:t>
                </a:r>
                <a:endParaRPr lang="en-GB" sz="2400" b="1" baseline="30000" dirty="0">
                  <a:solidFill>
                    <a:schemeClr val="accent1"/>
                  </a:solidFill>
                  <a:latin typeface="Arial"/>
                  <a:ea typeface="Cambria Math" panose="02040503050406030204" pitchFamily="18" charset="0"/>
                  <a:cs typeface="Arial"/>
                  <a:sym typeface="Arial"/>
                </a:endParaRPr>
              </a:p>
              <a:p>
                <a:pPr>
                  <a:buClr>
                    <a:srgbClr val="000000"/>
                  </a:buClr>
                  <a:buSzPts val="2400"/>
                </a:pPr>
                <a:endParaRPr lang="en-GB" sz="2400" b="1" dirty="0">
                  <a:solidFill>
                    <a:schemeClr val="accent1"/>
                  </a:solidFill>
                  <a:latin typeface="Arial"/>
                  <a:ea typeface="Cambria Math" panose="02040503050406030204" pitchFamily="18" charset="0"/>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u="none" strike="noStrike" cap="none" dirty="0">
                  <a:solidFill>
                    <a:schemeClr val="accent1"/>
                  </a:solidFill>
                  <a:latin typeface="Arial"/>
                  <a:ea typeface="Arial"/>
                  <a:cs typeface="Arial"/>
                  <a:sym typeface="Arial"/>
                </a:endParaRPr>
              </a:p>
            </p:txBody>
          </p:sp>
        </mc:Choice>
        <mc:Fallback>
          <p:sp>
            <p:nvSpPr>
              <p:cNvPr id="6" name="Google Shape;101;p1">
                <a:extLst>
                  <a:ext uri="{FF2B5EF4-FFF2-40B4-BE49-F238E27FC236}">
                    <a16:creationId xmlns:a16="http://schemas.microsoft.com/office/drawing/2014/main" id="{AA39A650-E856-13F4-8A3F-ABF2380A46B3}"/>
                  </a:ext>
                </a:extLst>
              </p:cNvPr>
              <p:cNvSpPr txBox="1">
                <a:spLocks noRot="1" noChangeAspect="1" noMove="1" noResize="1" noEditPoints="1" noAdjustHandles="1" noChangeArrowheads="1" noChangeShapeType="1" noTextEdit="1"/>
              </p:cNvSpPr>
              <p:nvPr/>
            </p:nvSpPr>
            <p:spPr>
              <a:xfrm>
                <a:off x="508799" y="4055201"/>
                <a:ext cx="10563647" cy="2308284"/>
              </a:xfrm>
              <a:prstGeom prst="rect">
                <a:avLst/>
              </a:prstGeom>
              <a:blipFill>
                <a:blip r:embed="rId2"/>
                <a:stretch>
                  <a:fillRect l="-840" t="-2186"/>
                </a:stretch>
              </a:blipFill>
              <a:ln>
                <a:noFill/>
              </a:ln>
            </p:spPr>
            <p:txBody>
              <a:bodyPr/>
              <a:lstStyle/>
              <a:p>
                <a:r>
                  <a:rPr lang="en-GB">
                    <a:noFill/>
                  </a:rPr>
                  <a:t> </a:t>
                </a:r>
              </a:p>
            </p:txBody>
          </p:sp>
        </mc:Fallback>
      </mc:AlternateContent>
      <p:sp>
        <p:nvSpPr>
          <p:cNvPr id="7" name="Google Shape;101;p1">
            <a:extLst>
              <a:ext uri="{FF2B5EF4-FFF2-40B4-BE49-F238E27FC236}">
                <a16:creationId xmlns:a16="http://schemas.microsoft.com/office/drawing/2014/main" id="{123456FD-2A29-EC0D-8C7C-1EE611E2BB0E}"/>
              </a:ext>
            </a:extLst>
          </p:cNvPr>
          <p:cNvSpPr txBox="1"/>
          <p:nvPr/>
        </p:nvSpPr>
        <p:spPr>
          <a:xfrm>
            <a:off x="526384" y="5813663"/>
            <a:ext cx="1056364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3e</a:t>
            </a:r>
            <a:r>
              <a:rPr lang="en-GB" sz="2400" b="1" i="0" u="none" strike="noStrike" cap="none" dirty="0">
                <a:solidFill>
                  <a:schemeClr val="accent1"/>
                </a:solidFill>
                <a:latin typeface="Century Gothic"/>
                <a:ea typeface="Century Gothic"/>
                <a:cs typeface="Century Gothic"/>
                <a:sym typeface="Century Gothic"/>
              </a:rPr>
              <a:t>. Water = solid, oxygen = liquid, nitrogen = gas</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97782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7BB9B74B-2358-C733-0D2C-3D9298D0830E}"/>
              </a:ext>
            </a:extLst>
          </p:cNvPr>
          <p:cNvPicPr>
            <a:picLocks noChangeAspect="1"/>
          </p:cNvPicPr>
          <p:nvPr/>
        </p:nvPicPr>
        <p:blipFill>
          <a:blip r:embed="rId3"/>
          <a:stretch>
            <a:fillRect/>
          </a:stretch>
        </p:blipFill>
        <p:spPr>
          <a:xfrm>
            <a:off x="6470420" y="193431"/>
            <a:ext cx="4843067" cy="6858000"/>
          </a:xfrm>
          <a:prstGeom prst="rect">
            <a:avLst/>
          </a:prstGeom>
          <a:ln>
            <a:solidFill>
              <a:schemeClr val="tx1"/>
            </a:solidFill>
          </a:ln>
        </p:spPr>
      </p:pic>
      <p:sp>
        <p:nvSpPr>
          <p:cNvPr id="2" name="Title 1">
            <a:extLst>
              <a:ext uri="{FF2B5EF4-FFF2-40B4-BE49-F238E27FC236}">
                <a16:creationId xmlns:a16="http://schemas.microsoft.com/office/drawing/2014/main" id="{02517F48-1129-C182-8BF6-6CC21F0A1974}"/>
              </a:ext>
            </a:extLst>
          </p:cNvPr>
          <p:cNvSpPr>
            <a:spLocks noGrp="1"/>
          </p:cNvSpPr>
          <p:nvPr>
            <p:ph type="title"/>
          </p:nvPr>
        </p:nvSpPr>
        <p:spPr>
          <a:xfrm>
            <a:off x="522415" y="0"/>
            <a:ext cx="10620000" cy="720000"/>
          </a:xfrm>
        </p:spPr>
        <p:txBody>
          <a:bodyPr/>
          <a:lstStyle/>
          <a:p>
            <a:r>
              <a:rPr lang="en-GB" dirty="0">
                <a:latin typeface="Century Gothic" panose="020B0502020202020204" pitchFamily="34" charset="0"/>
              </a:rPr>
              <a:t>Activity (Physics)</a:t>
            </a:r>
          </a:p>
        </p:txBody>
      </p:sp>
      <p:pic>
        <p:nvPicPr>
          <p:cNvPr id="9" name="Picture 8" descr="Graphical user interface, text, application, letter&#10;&#10;Description automatically generated">
            <a:extLst>
              <a:ext uri="{FF2B5EF4-FFF2-40B4-BE49-F238E27FC236}">
                <a16:creationId xmlns:a16="http://schemas.microsoft.com/office/drawing/2014/main" id="{718606C8-C417-A09F-F3F0-25FA79AACE05}"/>
              </a:ext>
            </a:extLst>
          </p:cNvPr>
          <p:cNvPicPr>
            <a:picLocks noChangeAspect="1"/>
          </p:cNvPicPr>
          <p:nvPr/>
        </p:nvPicPr>
        <p:blipFill>
          <a:blip r:embed="rId4"/>
          <a:stretch>
            <a:fillRect/>
          </a:stretch>
        </p:blipFill>
        <p:spPr>
          <a:xfrm>
            <a:off x="6090216" y="597878"/>
            <a:ext cx="4864922" cy="6858000"/>
          </a:xfrm>
          <a:prstGeom prst="rect">
            <a:avLst/>
          </a:prstGeom>
          <a:ln>
            <a:solidFill>
              <a:schemeClr val="tx1"/>
            </a:solidFill>
          </a:ln>
        </p:spPr>
      </p:pic>
      <p:pic>
        <p:nvPicPr>
          <p:cNvPr id="6" name="Picture 5" descr="Table&#10;&#10;Description automatically generated">
            <a:extLst>
              <a:ext uri="{FF2B5EF4-FFF2-40B4-BE49-F238E27FC236}">
                <a16:creationId xmlns:a16="http://schemas.microsoft.com/office/drawing/2014/main" id="{59BB6DE9-0043-C3A2-8B6C-05FCA91F94AC}"/>
              </a:ext>
            </a:extLst>
          </p:cNvPr>
          <p:cNvPicPr>
            <a:picLocks noChangeAspect="1"/>
          </p:cNvPicPr>
          <p:nvPr/>
        </p:nvPicPr>
        <p:blipFill>
          <a:blip r:embed="rId5"/>
          <a:stretch>
            <a:fillRect/>
          </a:stretch>
        </p:blipFill>
        <p:spPr>
          <a:xfrm>
            <a:off x="5745268" y="1125415"/>
            <a:ext cx="4851433" cy="6858000"/>
          </a:xfrm>
          <a:prstGeom prst="rect">
            <a:avLst/>
          </a:prstGeom>
          <a:ln>
            <a:solidFill>
              <a:schemeClr val="tx1"/>
            </a:solidFill>
          </a:ln>
        </p:spPr>
      </p:pic>
      <p:pic>
        <p:nvPicPr>
          <p:cNvPr id="5" name="Picture 4" descr="Graphical user interface&#10;&#10;Description automatically generated">
            <a:extLst>
              <a:ext uri="{FF2B5EF4-FFF2-40B4-BE49-F238E27FC236}">
                <a16:creationId xmlns:a16="http://schemas.microsoft.com/office/drawing/2014/main" id="{F9684C5C-F8EC-E4AC-E6A0-DF4B43AF5BD4}"/>
              </a:ext>
            </a:extLst>
          </p:cNvPr>
          <p:cNvPicPr>
            <a:picLocks noChangeAspect="1"/>
          </p:cNvPicPr>
          <p:nvPr/>
        </p:nvPicPr>
        <p:blipFill>
          <a:blip r:embed="rId6"/>
          <a:stretch>
            <a:fillRect/>
          </a:stretch>
        </p:blipFill>
        <p:spPr>
          <a:xfrm>
            <a:off x="5413476" y="1617784"/>
            <a:ext cx="4846803" cy="6858000"/>
          </a:xfrm>
          <a:prstGeom prst="rect">
            <a:avLst/>
          </a:prstGeom>
          <a:ln>
            <a:solidFill>
              <a:schemeClr val="tx1"/>
            </a:solidFill>
          </a:ln>
        </p:spPr>
      </p:pic>
    </p:spTree>
    <p:extLst>
      <p:ext uri="{BB962C8B-B14F-4D97-AF65-F5344CB8AC3E}">
        <p14:creationId xmlns:p14="http://schemas.microsoft.com/office/powerpoint/2010/main" val="13401699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FDF7-B7BA-5F3F-3680-2BBB2DF2BB5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0AC22584-A881-89F1-8778-01CAFB2792F5}"/>
              </a:ext>
            </a:extLst>
          </p:cNvPr>
          <p:cNvSpPr txBox="1"/>
          <p:nvPr/>
        </p:nvSpPr>
        <p:spPr>
          <a:xfrm>
            <a:off x="415016" y="866523"/>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1a. At random speeds in random directions</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BF8CC576-40DB-AFFE-4C32-821D28F5125F}"/>
              </a:ext>
            </a:extLst>
          </p:cNvPr>
          <p:cNvSpPr txBox="1"/>
          <p:nvPr/>
        </p:nvSpPr>
        <p:spPr>
          <a:xfrm>
            <a:off x="426738" y="1405785"/>
            <a:ext cx="1095050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1b. Particles are </a:t>
            </a:r>
            <a:r>
              <a:rPr lang="en-GB" sz="2400" b="1" dirty="0">
                <a:solidFill>
                  <a:schemeClr val="accent1"/>
                </a:solidFill>
                <a:latin typeface="Century Gothic"/>
                <a:ea typeface="Century Gothic"/>
                <a:cs typeface="Century Gothic"/>
                <a:sym typeface="Century Gothic"/>
              </a:rPr>
              <a:t>moving so they </a:t>
            </a:r>
            <a:r>
              <a:rPr lang="en-GB" sz="2400" b="1" i="0" u="none" strike="noStrike" cap="none" dirty="0">
                <a:solidFill>
                  <a:schemeClr val="accent1"/>
                </a:solidFill>
                <a:latin typeface="Century Gothic"/>
                <a:ea typeface="Century Gothic"/>
                <a:cs typeface="Century Gothic"/>
                <a:sym typeface="Century Gothic"/>
              </a:rPr>
              <a:t>exert a force on the surface when they collide with it.</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EA2D7119-58F4-CCA2-FAF8-F60D2718E53B}"/>
              </a:ext>
            </a:extLst>
          </p:cNvPr>
          <p:cNvSpPr txBox="1"/>
          <p:nvPr/>
        </p:nvSpPr>
        <p:spPr>
          <a:xfrm>
            <a:off x="444324" y="2337769"/>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1c. They are directly proportional</a:t>
            </a:r>
            <a:endParaRPr sz="1400" b="1" i="0" u="none" strike="noStrike" cap="none" dirty="0">
              <a:solidFill>
                <a:schemeClr val="accent1"/>
              </a:solidFill>
              <a:latin typeface="Arial"/>
              <a:ea typeface="Arial"/>
              <a:cs typeface="Arial"/>
              <a:sym typeface="Arial"/>
            </a:endParaRPr>
          </a:p>
        </p:txBody>
      </p:sp>
      <p:sp>
        <p:nvSpPr>
          <p:cNvPr id="6" name="Google Shape;101;p1">
            <a:extLst>
              <a:ext uri="{FF2B5EF4-FFF2-40B4-BE49-F238E27FC236}">
                <a16:creationId xmlns:a16="http://schemas.microsoft.com/office/drawing/2014/main" id="{96BDC327-E4E1-9690-BD40-C7C4FFE7DF93}"/>
              </a:ext>
            </a:extLst>
          </p:cNvPr>
          <p:cNvSpPr txBox="1"/>
          <p:nvPr/>
        </p:nvSpPr>
        <p:spPr>
          <a:xfrm>
            <a:off x="444323" y="2918062"/>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1d. </a:t>
            </a:r>
            <a:r>
              <a:rPr lang="en-GB" sz="2400" b="1" i="0" u="sng" strike="noStrike" cap="none" dirty="0">
                <a:solidFill>
                  <a:schemeClr val="accent1"/>
                </a:solidFill>
                <a:latin typeface="Century Gothic"/>
                <a:ea typeface="Century Gothic"/>
                <a:cs typeface="Century Gothic"/>
                <a:sym typeface="Century Gothic"/>
              </a:rPr>
              <a:t>Average</a:t>
            </a:r>
            <a:r>
              <a:rPr lang="en-GB" sz="2400" b="1" i="0" u="none" strike="noStrike" cap="none" dirty="0">
                <a:solidFill>
                  <a:schemeClr val="accent1"/>
                </a:solidFill>
                <a:latin typeface="Century Gothic"/>
                <a:ea typeface="Century Gothic"/>
                <a:cs typeface="Century Gothic"/>
                <a:sym typeface="Century Gothic"/>
              </a:rPr>
              <a:t> kinetic energy</a:t>
            </a:r>
            <a:endParaRPr sz="1400" b="1" i="0" u="none" strike="noStrike" cap="none" dirty="0">
              <a:solidFill>
                <a:schemeClr val="accent1"/>
              </a:solidFill>
              <a:latin typeface="Arial"/>
              <a:ea typeface="Arial"/>
              <a:cs typeface="Arial"/>
              <a:sym typeface="Arial"/>
            </a:endParaRPr>
          </a:p>
        </p:txBody>
      </p:sp>
      <p:sp>
        <p:nvSpPr>
          <p:cNvPr id="7" name="Google Shape;101;p1">
            <a:extLst>
              <a:ext uri="{FF2B5EF4-FFF2-40B4-BE49-F238E27FC236}">
                <a16:creationId xmlns:a16="http://schemas.microsoft.com/office/drawing/2014/main" id="{C804B2FC-8E43-AF7D-1E14-B0E18AA8D33E}"/>
              </a:ext>
            </a:extLst>
          </p:cNvPr>
          <p:cNvSpPr txBox="1"/>
          <p:nvPr/>
        </p:nvSpPr>
        <p:spPr>
          <a:xfrm>
            <a:off x="461908" y="4166569"/>
            <a:ext cx="987784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a:t>
            </a:r>
            <a:r>
              <a:rPr lang="en-GB" sz="2400" b="1" i="0" u="none" strike="noStrike" cap="none" dirty="0">
                <a:solidFill>
                  <a:schemeClr val="accent1"/>
                </a:solidFill>
                <a:latin typeface="Century Gothic"/>
                <a:ea typeface="Century Gothic"/>
                <a:cs typeface="Century Gothic"/>
                <a:sym typeface="Century Gothic"/>
              </a:rPr>
              <a:t>a. Average kineti</a:t>
            </a:r>
            <a:r>
              <a:rPr lang="en-GB" sz="2400" b="1" dirty="0">
                <a:solidFill>
                  <a:schemeClr val="accent1"/>
                </a:solidFill>
                <a:latin typeface="Century Gothic"/>
                <a:ea typeface="Century Gothic"/>
                <a:cs typeface="Century Gothic"/>
                <a:sym typeface="Century Gothic"/>
              </a:rPr>
              <a:t>c energy of particles would decrease</a:t>
            </a:r>
            <a:endParaRPr sz="1400" b="1" i="0" u="none" strike="noStrike" cap="none" dirty="0">
              <a:solidFill>
                <a:schemeClr val="accent1"/>
              </a:solidFill>
              <a:latin typeface="Arial"/>
              <a:ea typeface="Arial"/>
              <a:cs typeface="Arial"/>
              <a:sym typeface="Arial"/>
            </a:endParaRPr>
          </a:p>
        </p:txBody>
      </p:sp>
      <p:sp>
        <p:nvSpPr>
          <p:cNvPr id="8" name="Google Shape;101;p1">
            <a:extLst>
              <a:ext uri="{FF2B5EF4-FFF2-40B4-BE49-F238E27FC236}">
                <a16:creationId xmlns:a16="http://schemas.microsoft.com/office/drawing/2014/main" id="{91190DBA-7AD2-148F-CEEA-A0585244E521}"/>
              </a:ext>
            </a:extLst>
          </p:cNvPr>
          <p:cNvSpPr txBox="1"/>
          <p:nvPr/>
        </p:nvSpPr>
        <p:spPr>
          <a:xfrm>
            <a:off x="479493" y="4694108"/>
            <a:ext cx="1098567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2b</a:t>
            </a:r>
            <a:r>
              <a:rPr lang="en-GB" sz="2400" b="1" i="0" u="none" strike="noStrike" cap="none" dirty="0">
                <a:solidFill>
                  <a:schemeClr val="accent1"/>
                </a:solidFill>
                <a:latin typeface="Century Gothic"/>
                <a:ea typeface="Century Gothic"/>
                <a:cs typeface="Century Gothic"/>
                <a:sym typeface="Century Gothic"/>
              </a:rPr>
              <a:t>. Because particles don’t all have exactly the same amount of kinetic energy</a:t>
            </a:r>
            <a:endParaRPr sz="1400" b="1" i="0" u="none" strike="noStrike" cap="none" dirty="0">
              <a:solidFill>
                <a:schemeClr val="accent1"/>
              </a:solidFill>
              <a:latin typeface="Arial"/>
              <a:ea typeface="Arial"/>
              <a:cs typeface="Arial"/>
              <a:sym typeface="Arial"/>
            </a:endParaRPr>
          </a:p>
        </p:txBody>
      </p:sp>
      <p:sp>
        <p:nvSpPr>
          <p:cNvPr id="9" name="Google Shape;101;p1">
            <a:extLst>
              <a:ext uri="{FF2B5EF4-FFF2-40B4-BE49-F238E27FC236}">
                <a16:creationId xmlns:a16="http://schemas.microsoft.com/office/drawing/2014/main" id="{8F4FAFEF-94BA-1AE0-D690-14AC43D31C37}"/>
              </a:ext>
            </a:extLst>
          </p:cNvPr>
          <p:cNvSpPr txBox="1"/>
          <p:nvPr/>
        </p:nvSpPr>
        <p:spPr>
          <a:xfrm>
            <a:off x="497076" y="5573340"/>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2c</a:t>
            </a:r>
            <a:r>
              <a:rPr lang="en-GB" sz="2400" b="1" i="0" u="none" strike="noStrike" cap="none" dirty="0">
                <a:solidFill>
                  <a:schemeClr val="accent1"/>
                </a:solidFill>
                <a:latin typeface="Century Gothic"/>
                <a:ea typeface="Century Gothic"/>
                <a:cs typeface="Century Gothic"/>
                <a:sym typeface="Century Gothic"/>
              </a:rPr>
              <a:t>. Average speed of particles would decrease</a:t>
            </a:r>
            <a:endParaRPr sz="1400" b="1" i="0" u="none" strike="noStrike" cap="none" dirty="0">
              <a:solidFill>
                <a:schemeClr val="accent1"/>
              </a:solidFill>
              <a:latin typeface="Arial"/>
              <a:ea typeface="Arial"/>
              <a:cs typeface="Arial"/>
              <a:sym typeface="Arial"/>
            </a:endParaRPr>
          </a:p>
        </p:txBody>
      </p:sp>
      <p:sp>
        <p:nvSpPr>
          <p:cNvPr id="10" name="Google Shape;101;p1">
            <a:extLst>
              <a:ext uri="{FF2B5EF4-FFF2-40B4-BE49-F238E27FC236}">
                <a16:creationId xmlns:a16="http://schemas.microsoft.com/office/drawing/2014/main" id="{1E56CBCB-3F48-2122-10B3-FD30C8E65E8B}"/>
              </a:ext>
            </a:extLst>
          </p:cNvPr>
          <p:cNvSpPr txBox="1"/>
          <p:nvPr/>
        </p:nvSpPr>
        <p:spPr>
          <a:xfrm>
            <a:off x="526384" y="6165355"/>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2d</a:t>
            </a:r>
            <a:r>
              <a:rPr lang="en-GB" sz="2400" b="1" i="0" u="none" strike="noStrike" cap="none" dirty="0">
                <a:solidFill>
                  <a:schemeClr val="accent1"/>
                </a:solidFill>
                <a:latin typeface="Century Gothic"/>
                <a:ea typeface="Century Gothic"/>
                <a:cs typeface="Century Gothic"/>
                <a:sym typeface="Century Gothic"/>
              </a:rPr>
              <a:t>. Pressure would decrease</a:t>
            </a:r>
            <a:endParaRPr sz="1400" b="1" i="0" u="none" strike="noStrike" cap="none" dirty="0">
              <a:solidFill>
                <a:schemeClr val="accent1"/>
              </a:solidFill>
              <a:latin typeface="Arial"/>
              <a:ea typeface="Arial"/>
              <a:cs typeface="Arial"/>
              <a:sym typeface="Arial"/>
            </a:endParaRPr>
          </a:p>
        </p:txBody>
      </p:sp>
      <p:sp>
        <p:nvSpPr>
          <p:cNvPr id="11" name="Google Shape;101;p1">
            <a:extLst>
              <a:ext uri="{FF2B5EF4-FFF2-40B4-BE49-F238E27FC236}">
                <a16:creationId xmlns:a16="http://schemas.microsoft.com/office/drawing/2014/main" id="{E11DFC82-4524-FB65-2680-FCD1E516A300}"/>
              </a:ext>
            </a:extLst>
          </p:cNvPr>
          <p:cNvSpPr txBox="1"/>
          <p:nvPr/>
        </p:nvSpPr>
        <p:spPr>
          <a:xfrm>
            <a:off x="473630" y="3457323"/>
            <a:ext cx="719912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1e. They are inversely proportional</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765906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67B44-BA62-F40A-7244-68D21D9E80D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EEC93A3B-D964-6D4F-58B8-E5A668797124}"/>
              </a:ext>
            </a:extLst>
          </p:cNvPr>
          <p:cNvSpPr txBox="1"/>
          <p:nvPr/>
        </p:nvSpPr>
        <p:spPr>
          <a:xfrm>
            <a:off x="461907" y="843078"/>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2e</a:t>
            </a:r>
            <a:r>
              <a:rPr lang="en-GB" sz="2400" b="1" i="0" u="none" strike="noStrike" cap="none" dirty="0">
                <a:solidFill>
                  <a:schemeClr val="accent1"/>
                </a:solidFill>
                <a:latin typeface="Century Gothic"/>
                <a:ea typeface="Century Gothic"/>
                <a:cs typeface="Century Gothic"/>
                <a:sym typeface="Century Gothic"/>
              </a:rPr>
              <a:t>. Because pressure outside the syringe is greater than pressur</a:t>
            </a:r>
            <a:r>
              <a:rPr lang="en-GB" sz="2400" b="1" dirty="0">
                <a:solidFill>
                  <a:schemeClr val="accent1"/>
                </a:solidFill>
                <a:latin typeface="Century Gothic"/>
                <a:ea typeface="Century Gothic"/>
                <a:cs typeface="Century Gothic"/>
                <a:sym typeface="Century Gothic"/>
              </a:rPr>
              <a:t>e inside the syringe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C2163858-779B-C736-E6E0-4C1CC576FA68}"/>
              </a:ext>
            </a:extLst>
          </p:cNvPr>
          <p:cNvSpPr txBox="1"/>
          <p:nvPr/>
        </p:nvSpPr>
        <p:spPr>
          <a:xfrm>
            <a:off x="479492" y="1792648"/>
            <a:ext cx="84359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2f</a:t>
            </a:r>
            <a:r>
              <a:rPr lang="en-GB" sz="2400" b="1" i="0" u="none" strike="noStrike" cap="none" dirty="0">
                <a:solidFill>
                  <a:schemeClr val="accent1"/>
                </a:solidFill>
                <a:latin typeface="Century Gothic"/>
                <a:ea typeface="Century Gothic"/>
                <a:cs typeface="Century Gothic"/>
                <a:sym typeface="Century Gothic"/>
              </a:rPr>
              <a:t>. </a:t>
            </a:r>
            <a:endParaRPr sz="1400" b="1" i="0" u="none" strike="noStrike" cap="none" dirty="0">
              <a:solidFill>
                <a:schemeClr val="accent1"/>
              </a:solidFill>
              <a:latin typeface="Arial"/>
              <a:ea typeface="Arial"/>
              <a:cs typeface="Arial"/>
              <a:sym typeface="Arial"/>
            </a:endParaRPr>
          </a:p>
        </p:txBody>
      </p:sp>
      <p:pic>
        <p:nvPicPr>
          <p:cNvPr id="6" name="Picture 5" descr="Table&#10;&#10;Description automatically generated">
            <a:extLst>
              <a:ext uri="{FF2B5EF4-FFF2-40B4-BE49-F238E27FC236}">
                <a16:creationId xmlns:a16="http://schemas.microsoft.com/office/drawing/2014/main" id="{236F31F5-2259-583E-D719-FC837B12C341}"/>
              </a:ext>
            </a:extLst>
          </p:cNvPr>
          <p:cNvPicPr>
            <a:picLocks noChangeAspect="1"/>
          </p:cNvPicPr>
          <p:nvPr/>
        </p:nvPicPr>
        <p:blipFill>
          <a:blip r:embed="rId2"/>
          <a:stretch>
            <a:fillRect/>
          </a:stretch>
        </p:blipFill>
        <p:spPr>
          <a:xfrm>
            <a:off x="1086827" y="1864946"/>
            <a:ext cx="10129952" cy="4201746"/>
          </a:xfrm>
          <a:prstGeom prst="rect">
            <a:avLst/>
          </a:prstGeom>
        </p:spPr>
      </p:pic>
      <p:sp>
        <p:nvSpPr>
          <p:cNvPr id="7" name="TextBox 6">
            <a:extLst>
              <a:ext uri="{FF2B5EF4-FFF2-40B4-BE49-F238E27FC236}">
                <a16:creationId xmlns:a16="http://schemas.microsoft.com/office/drawing/2014/main" id="{1C78C5AA-AC55-89FB-9B48-89688E40EF1E}"/>
              </a:ext>
            </a:extLst>
          </p:cNvPr>
          <p:cNvSpPr txBox="1"/>
          <p:nvPr/>
        </p:nvSpPr>
        <p:spPr>
          <a:xfrm>
            <a:off x="9317645" y="2575452"/>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3A088F87-68A8-ACCC-2224-2DE9C1032DB6}"/>
              </a:ext>
            </a:extLst>
          </p:cNvPr>
          <p:cNvSpPr txBox="1"/>
          <p:nvPr/>
        </p:nvSpPr>
        <p:spPr>
          <a:xfrm>
            <a:off x="9294199" y="3378483"/>
            <a:ext cx="530915" cy="646331"/>
          </a:xfrm>
          <a:prstGeom prst="rect">
            <a:avLst/>
          </a:prstGeom>
          <a:noFill/>
        </p:spPr>
        <p:txBody>
          <a:bodyPr wrap="none" rtlCol="0">
            <a:spAutoFit/>
          </a:bodyPr>
          <a:lstStyle/>
          <a:p>
            <a:r>
              <a:rPr lang="en-GB" sz="3600" b="1" dirty="0">
                <a:solidFill>
                  <a:srgbClr val="0070C0"/>
                </a:solidFill>
              </a:rPr>
              <a:t>✓</a:t>
            </a:r>
          </a:p>
        </p:txBody>
      </p:sp>
      <p:sp>
        <p:nvSpPr>
          <p:cNvPr id="9" name="TextBox 8">
            <a:extLst>
              <a:ext uri="{FF2B5EF4-FFF2-40B4-BE49-F238E27FC236}">
                <a16:creationId xmlns:a16="http://schemas.microsoft.com/office/drawing/2014/main" id="{2A44B1A1-0379-31F9-CADC-E7BDA929B8D2}"/>
              </a:ext>
            </a:extLst>
          </p:cNvPr>
          <p:cNvSpPr txBox="1"/>
          <p:nvPr/>
        </p:nvSpPr>
        <p:spPr>
          <a:xfrm>
            <a:off x="3930892" y="4240129"/>
            <a:ext cx="530915" cy="646331"/>
          </a:xfrm>
          <a:prstGeom prst="rect">
            <a:avLst/>
          </a:prstGeom>
          <a:noFill/>
        </p:spPr>
        <p:txBody>
          <a:bodyPr wrap="none" rtlCol="0">
            <a:spAutoFit/>
          </a:bodyPr>
          <a:lstStyle/>
          <a:p>
            <a:r>
              <a:rPr lang="en-GB" sz="3600" b="1" dirty="0">
                <a:solidFill>
                  <a:srgbClr val="0070C0"/>
                </a:solidFill>
              </a:rPr>
              <a:t>✓</a:t>
            </a:r>
          </a:p>
        </p:txBody>
      </p:sp>
      <p:sp>
        <p:nvSpPr>
          <p:cNvPr id="10" name="TextBox 9">
            <a:extLst>
              <a:ext uri="{FF2B5EF4-FFF2-40B4-BE49-F238E27FC236}">
                <a16:creationId xmlns:a16="http://schemas.microsoft.com/office/drawing/2014/main" id="{E57CAEF6-6083-482C-5864-A2615ACD8382}"/>
              </a:ext>
            </a:extLst>
          </p:cNvPr>
          <p:cNvSpPr txBox="1"/>
          <p:nvPr/>
        </p:nvSpPr>
        <p:spPr>
          <a:xfrm>
            <a:off x="3942615" y="5166252"/>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927125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202D5-3A19-6087-9FF1-1E8E4DB0820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4B8C1A6F-8FBE-6AA9-B22E-70E574734C52}"/>
              </a:ext>
            </a:extLst>
          </p:cNvPr>
          <p:cNvSpPr txBox="1"/>
          <p:nvPr/>
        </p:nvSpPr>
        <p:spPr>
          <a:xfrm>
            <a:off x="461907" y="843078"/>
            <a:ext cx="1056364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a:t>
            </a:r>
            <a:r>
              <a:rPr lang="en-GB" sz="2400" b="1" i="0" u="none" strike="noStrike" cap="none" dirty="0">
                <a:solidFill>
                  <a:schemeClr val="accent1"/>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Mass of the gas</a:t>
            </a: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Arial"/>
                <a:cs typeface="Arial"/>
                <a:sym typeface="Century Gothic"/>
              </a:rPr>
              <a:t>Temperature of the gas</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0A70E32F-C752-991A-D47D-41465A936391}"/>
              </a:ext>
            </a:extLst>
          </p:cNvPr>
          <p:cNvSpPr txBox="1"/>
          <p:nvPr/>
        </p:nvSpPr>
        <p:spPr>
          <a:xfrm>
            <a:off x="481785" y="2254434"/>
            <a:ext cx="1056364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4</a:t>
            </a:r>
            <a:r>
              <a:rPr lang="en-GB" sz="2400" b="1" i="0" u="none" strike="noStrike" cap="none" dirty="0">
                <a:solidFill>
                  <a:schemeClr val="accent1"/>
                </a:solidFill>
                <a:latin typeface="Century Gothic"/>
                <a:ea typeface="Century Gothic"/>
                <a:cs typeface="Century Gothic"/>
                <a:sym typeface="Century Gothic"/>
              </a:rPr>
              <a:t>. Increasing the temperature increases the pressure of a gas. This is because particles gain kinetic energy, so they collide with the walls of the container more often and with more force, exerting more pressure.</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0C835B14-ABC4-5915-78E5-68E879036965}"/>
              </a:ext>
            </a:extLst>
          </p:cNvPr>
          <p:cNvSpPr txBox="1"/>
          <p:nvPr/>
        </p:nvSpPr>
        <p:spPr>
          <a:xfrm>
            <a:off x="455281" y="3579651"/>
            <a:ext cx="1056364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5</a:t>
            </a:r>
            <a:r>
              <a:rPr lang="en-GB" sz="2400" b="1" i="0" u="none" strike="noStrike" cap="none" dirty="0">
                <a:solidFill>
                  <a:schemeClr val="accent1"/>
                </a:solidFill>
                <a:latin typeface="Century Gothic"/>
                <a:ea typeface="Century Gothic"/>
                <a:cs typeface="Century Gothic"/>
                <a:sym typeface="Century Gothic"/>
              </a:rPr>
              <a:t>. Increasing the volume decreases the pressure of a gas. This is because particles have more space to move around, so they collide with the walls of the container less frequently, exerting less pressure.</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1040728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80593-82CA-50C0-97EF-E49DE873B78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 Box 2">
            <a:extLst>
              <a:ext uri="{FF2B5EF4-FFF2-40B4-BE49-F238E27FC236}">
                <a16:creationId xmlns:a16="http://schemas.microsoft.com/office/drawing/2014/main" id="{86C9969D-2587-DCAA-642C-D148A1010DE0}"/>
              </a:ext>
            </a:extLst>
          </p:cNvPr>
          <p:cNvSpPr txBox="1"/>
          <p:nvPr/>
        </p:nvSpPr>
        <p:spPr>
          <a:xfrm>
            <a:off x="494747" y="964096"/>
            <a:ext cx="4912139" cy="914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6ai.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5 Pa x 22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10 Pa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110 = 10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11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a:t>
            </a:r>
            <a:endParaRPr lang="en-GB" sz="24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endParaRPr>
          </a:p>
        </p:txBody>
      </p:sp>
      <p:sp>
        <p:nvSpPr>
          <p:cNvPr id="5" name="Text Box 3">
            <a:extLst>
              <a:ext uri="{FF2B5EF4-FFF2-40B4-BE49-F238E27FC236}">
                <a16:creationId xmlns:a16="http://schemas.microsoft.com/office/drawing/2014/main" id="{3879CA5C-A5E1-A0E9-DB63-0A91B57CDECF}"/>
              </a:ext>
            </a:extLst>
          </p:cNvPr>
          <p:cNvSpPr txBox="1"/>
          <p:nvPr/>
        </p:nvSpPr>
        <p:spPr>
          <a:xfrm>
            <a:off x="6001025" y="844826"/>
            <a:ext cx="4753113" cy="914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6aii.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81 Pa x 22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124 Pa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1782 = 124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14.37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 Box 5">
            <a:extLst>
              <a:ext uri="{FF2B5EF4-FFF2-40B4-BE49-F238E27FC236}">
                <a16:creationId xmlns:a16="http://schemas.microsoft.com/office/drawing/2014/main" id="{168C6597-0AD5-9EAE-144A-56AA5341718B}"/>
              </a:ext>
            </a:extLst>
          </p:cNvPr>
          <p:cNvSpPr txBox="1"/>
          <p:nvPr/>
        </p:nvSpPr>
        <p:spPr>
          <a:xfrm>
            <a:off x="514625" y="3857086"/>
            <a:ext cx="4753113" cy="914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6bi.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120 Pa x 1.5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0.5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180 = 0.5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360 Pa</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 Box 6">
            <a:extLst>
              <a:ext uri="{FF2B5EF4-FFF2-40B4-BE49-F238E27FC236}">
                <a16:creationId xmlns:a16="http://schemas.microsoft.com/office/drawing/2014/main" id="{D43DC23D-4696-DD38-C2BE-027C6CAE1948}"/>
              </a:ext>
            </a:extLst>
          </p:cNvPr>
          <p:cNvSpPr txBox="1"/>
          <p:nvPr/>
        </p:nvSpPr>
        <p:spPr>
          <a:xfrm>
            <a:off x="6040782" y="3895435"/>
            <a:ext cx="4753113" cy="9144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6bii.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V</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72000 Pa x 0.02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x 0.6 m</a:t>
            </a:r>
            <a:r>
              <a:rPr lang="en-GB" sz="2400" b="1" baseline="30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3</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1440 = 0.6 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p</a:t>
            </a:r>
            <a:r>
              <a:rPr lang="en-GB" sz="2400" b="1" baseline="-250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2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 2400 Pa</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b="1"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4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5084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FF9FC-9DD7-8A6E-46DE-F6436096483C}"/>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Google Shape;101;p1">
            <a:extLst>
              <a:ext uri="{FF2B5EF4-FFF2-40B4-BE49-F238E27FC236}">
                <a16:creationId xmlns:a16="http://schemas.microsoft.com/office/drawing/2014/main" id="{81069A66-E75C-BB1E-72ED-F82D75E7C882}"/>
              </a:ext>
            </a:extLst>
          </p:cNvPr>
          <p:cNvSpPr txBox="1"/>
          <p:nvPr/>
        </p:nvSpPr>
        <p:spPr>
          <a:xfrm>
            <a:off x="461907" y="843078"/>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3a</a:t>
            </a:r>
            <a:r>
              <a:rPr lang="en-GB" sz="2400" b="1" i="0" u="none" strike="noStrike" cap="none" dirty="0">
                <a:solidFill>
                  <a:schemeClr val="accent1"/>
                </a:solidFill>
                <a:latin typeface="Century Gothic"/>
                <a:ea typeface="Century Gothic"/>
                <a:cs typeface="Century Gothic"/>
                <a:sym typeface="Century Gothic"/>
              </a:rPr>
              <a:t>. The particles would lose kinetic energy, causing the average speed of particles to decrease.</a:t>
            </a:r>
            <a:endParaRPr sz="1400" b="1" i="0" u="none" strike="noStrike" cap="none" dirty="0">
              <a:solidFill>
                <a:schemeClr val="accent1"/>
              </a:solidFill>
              <a:latin typeface="Arial"/>
              <a:ea typeface="Arial"/>
              <a:cs typeface="Arial"/>
              <a:sym typeface="Arial"/>
            </a:endParaRPr>
          </a:p>
        </p:txBody>
      </p:sp>
      <p:sp>
        <p:nvSpPr>
          <p:cNvPr id="4" name="Google Shape;101;p1">
            <a:extLst>
              <a:ext uri="{FF2B5EF4-FFF2-40B4-BE49-F238E27FC236}">
                <a16:creationId xmlns:a16="http://schemas.microsoft.com/office/drawing/2014/main" id="{29DE6905-4472-AFB6-7D8D-8C4081001772}"/>
              </a:ext>
            </a:extLst>
          </p:cNvPr>
          <p:cNvSpPr txBox="1"/>
          <p:nvPr/>
        </p:nvSpPr>
        <p:spPr>
          <a:xfrm>
            <a:off x="491215" y="1734032"/>
            <a:ext cx="10563647"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3b</a:t>
            </a:r>
            <a:r>
              <a:rPr lang="en-GB" sz="2400" b="1" i="0" u="none" strike="noStrike" cap="none" dirty="0">
                <a:solidFill>
                  <a:schemeClr val="accent1"/>
                </a:solidFill>
                <a:latin typeface="Century Gothic"/>
                <a:ea typeface="Century Gothic"/>
                <a:cs typeface="Century Gothic"/>
                <a:sym typeface="Century Gothic"/>
              </a:rPr>
              <a:t>. The pressure inside the container would decrease because the particles have a lower speed so they exert less force on the walls of the container when they collide with it (which also happens less often)</a:t>
            </a:r>
            <a:endParaRPr sz="1400" b="1" i="0" u="none" strike="noStrike" cap="none" dirty="0">
              <a:solidFill>
                <a:schemeClr val="accent1"/>
              </a:solidFill>
              <a:latin typeface="Arial"/>
              <a:ea typeface="Arial"/>
              <a:cs typeface="Arial"/>
              <a:sym typeface="Arial"/>
            </a:endParaRPr>
          </a:p>
        </p:txBody>
      </p:sp>
      <p:sp>
        <p:nvSpPr>
          <p:cNvPr id="5" name="Google Shape;101;p1">
            <a:extLst>
              <a:ext uri="{FF2B5EF4-FFF2-40B4-BE49-F238E27FC236}">
                <a16:creationId xmlns:a16="http://schemas.microsoft.com/office/drawing/2014/main" id="{D49D820E-5835-E4F0-863B-44F22727DD79}"/>
              </a:ext>
            </a:extLst>
          </p:cNvPr>
          <p:cNvSpPr txBox="1"/>
          <p:nvPr/>
        </p:nvSpPr>
        <p:spPr>
          <a:xfrm>
            <a:off x="508799" y="3035294"/>
            <a:ext cx="10563647"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3c</a:t>
            </a:r>
            <a:r>
              <a:rPr lang="en-GB" sz="2400" b="1" i="0" u="none" strike="noStrike" cap="none" dirty="0">
                <a:solidFill>
                  <a:schemeClr val="accent1"/>
                </a:solidFill>
                <a:latin typeface="Century Gothic"/>
                <a:ea typeface="Century Gothic"/>
                <a:cs typeface="Century Gothic"/>
                <a:sym typeface="Century Gothic"/>
              </a:rPr>
              <a:t>. Air is a mixture because it contains different elements and compounds, which are not all chemically combined together.</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6" name="Google Shape;101;p1">
                <a:extLst>
                  <a:ext uri="{FF2B5EF4-FFF2-40B4-BE49-F238E27FC236}">
                    <a16:creationId xmlns:a16="http://schemas.microsoft.com/office/drawing/2014/main" id="{AA39A650-E856-13F4-8A3F-ABF2380A46B3}"/>
                  </a:ext>
                </a:extLst>
              </p:cNvPr>
              <p:cNvSpPr txBox="1"/>
              <p:nvPr/>
            </p:nvSpPr>
            <p:spPr>
              <a:xfrm>
                <a:off x="508799" y="4055201"/>
                <a:ext cx="10563647" cy="230828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3d</a:t>
                </a:r>
                <a:r>
                  <a:rPr lang="en-GB" sz="2400" b="1" u="none" strike="noStrike" cap="none" dirty="0">
                    <a:solidFill>
                      <a:schemeClr val="accent1"/>
                    </a:solidFill>
                    <a:latin typeface="Century Gothic"/>
                    <a:ea typeface="Century Gothic"/>
                    <a:cs typeface="Century Gothic"/>
                    <a:sym typeface="Century Gothic"/>
                  </a:rPr>
                  <a:t>. </a:t>
                </a:r>
              </a:p>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𝐄</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𝐦</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 </m:t>
                      </m:r>
                      <m:r>
                        <a:rPr lang="en-GB" sz="2400" b="1" i="0" u="none" strike="noStrike" cap="none" smtClean="0">
                          <a:solidFill>
                            <a:schemeClr val="accent1"/>
                          </a:solidFill>
                          <a:latin typeface="Cambria Math" panose="02040503050406030204" pitchFamily="18" charset="0"/>
                          <a:ea typeface="Cambria Math" panose="02040503050406030204" pitchFamily="18" charset="0"/>
                          <a:cs typeface="Arial"/>
                          <a:sym typeface="Arial"/>
                        </a:rPr>
                        <m:t>𝐋</m:t>
                      </m:r>
                    </m:oMath>
                  </m:oMathPara>
                </a14:m>
                <a:endParaRPr lang="en-GB" sz="2400"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𝟎</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𝟖𝟓</m:t>
                      </m:r>
                      <m:r>
                        <a:rPr lang="en-GB" sz="2400" b="1">
                          <a:solidFill>
                            <a:schemeClr val="accent1"/>
                          </a:solidFill>
                          <a:latin typeface="Cambria Math" panose="02040503050406030204" pitchFamily="18" charset="0"/>
                          <a:ea typeface="Cambria Math" panose="02040503050406030204" pitchFamily="18" charset="0"/>
                          <a:cs typeface="Arial"/>
                          <a:sym typeface="Arial"/>
                        </a:rPr>
                        <m:t>=</m:t>
                      </m:r>
                      <m:r>
                        <a:rPr lang="en-GB" sz="2400" b="1">
                          <a:solidFill>
                            <a:schemeClr val="accent1"/>
                          </a:solidFill>
                          <a:latin typeface="Cambria Math" panose="02040503050406030204" pitchFamily="18" charset="0"/>
                          <a:ea typeface="Cambria Math" panose="02040503050406030204" pitchFamily="18" charset="0"/>
                          <a:cs typeface="Arial"/>
                          <a:sym typeface="Arial"/>
                        </a:rPr>
                        <m:t>𝐦</m:t>
                      </m:r>
                      <m:r>
                        <a:rPr lang="en-GB" sz="2400" b="1">
                          <a:solidFill>
                            <a:schemeClr val="accent1"/>
                          </a:solidFill>
                          <a:latin typeface="Cambria Math" panose="02040503050406030204" pitchFamily="18" charset="0"/>
                          <a:ea typeface="Cambria Math" panose="02040503050406030204" pitchFamily="18" charset="0"/>
                          <a:cs typeface="Arial"/>
                          <a:sym typeface="Arial"/>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Arial"/>
                        </a:rPr>
                        <m:t>× </m:t>
                      </m:r>
                      <m:r>
                        <a:rPr lang="en-GB" sz="2400" b="1" i="1" smtClean="0">
                          <a:solidFill>
                            <a:schemeClr val="accent1"/>
                          </a:solidFill>
                          <a:latin typeface="Cambria Math" panose="02040503050406030204" pitchFamily="18" charset="0"/>
                          <a:ea typeface="Cambria Math" panose="02040503050406030204" pitchFamily="18" charset="0"/>
                          <a:cs typeface="Arial"/>
                          <a:sym typeface="Arial"/>
                        </a:rPr>
                        <m:t>𝟑𝟑𝟎</m:t>
                      </m:r>
                    </m:oMath>
                  </m:oMathPara>
                </a14:m>
                <a:endParaRPr lang="en-GB" sz="2400" b="1" dirty="0">
                  <a:solidFill>
                    <a:schemeClr val="accent1"/>
                  </a:solidFill>
                  <a:latin typeface="Arial"/>
                  <a:ea typeface="Cambria Math" panose="02040503050406030204" pitchFamily="18" charset="0"/>
                  <a:cs typeface="Arial"/>
                  <a:sym typeface="Arial"/>
                </a:endParaRPr>
              </a:p>
              <a:p>
                <a:pPr>
                  <a:buClr>
                    <a:srgbClr val="000000"/>
                  </a:buClr>
                  <a:buSzPts val="2400"/>
                </a:pPr>
                <a14:m>
                  <m:oMath xmlns:m="http://schemas.openxmlformats.org/officeDocument/2006/math">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𝐦</m:t>
                    </m:r>
                    <m:r>
                      <a:rPr lang="en-GB" sz="2400" b="1">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𝟐</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m:t>
                    </m:r>
                    <m:r>
                      <a:rPr lang="en-GB" sz="2400" b="1" i="0" smtClean="0">
                        <a:solidFill>
                          <a:schemeClr val="accent1"/>
                        </a:solidFill>
                        <a:latin typeface="Cambria Math" panose="02040503050406030204" pitchFamily="18" charset="0"/>
                        <a:ea typeface="Cambria Math" panose="02040503050406030204" pitchFamily="18" charset="0"/>
                        <a:cs typeface="Arial"/>
                        <a:sym typeface="Arial"/>
                      </a:rPr>
                      <m:t>𝟓𝟖</m:t>
                    </m:r>
                  </m:oMath>
                </a14:m>
                <a:r>
                  <a:rPr lang="en-GB" sz="2400" b="1" baseline="30000" dirty="0">
                    <a:solidFill>
                      <a:schemeClr val="accent1"/>
                    </a:solidFill>
                    <a:latin typeface="Arial"/>
                    <a:ea typeface="Cambria Math" panose="02040503050406030204" pitchFamily="18" charset="0"/>
                    <a:cs typeface="Arial"/>
                    <a:sym typeface="Arial"/>
                  </a:rPr>
                  <a:t>-3 </a:t>
                </a:r>
                <a:r>
                  <a:rPr lang="en-GB" sz="2400" b="1" dirty="0">
                    <a:solidFill>
                      <a:schemeClr val="accent1"/>
                    </a:solidFill>
                    <a:latin typeface="Arial"/>
                    <a:ea typeface="Cambria Math" panose="02040503050406030204" pitchFamily="18" charset="0"/>
                    <a:cs typeface="Arial"/>
                    <a:sym typeface="Arial"/>
                  </a:rPr>
                  <a:t>kg</a:t>
                </a:r>
                <a:endParaRPr lang="en-GB" sz="2400" b="1" baseline="30000" dirty="0">
                  <a:solidFill>
                    <a:schemeClr val="accent1"/>
                  </a:solidFill>
                  <a:latin typeface="Arial"/>
                  <a:ea typeface="Cambria Math" panose="02040503050406030204" pitchFamily="18" charset="0"/>
                  <a:cs typeface="Arial"/>
                  <a:sym typeface="Arial"/>
                </a:endParaRPr>
              </a:p>
              <a:p>
                <a:pPr>
                  <a:buClr>
                    <a:srgbClr val="000000"/>
                  </a:buClr>
                  <a:buSzPts val="2400"/>
                </a:pPr>
                <a:endParaRPr lang="en-GB" sz="2400" b="1" dirty="0">
                  <a:solidFill>
                    <a:schemeClr val="accent1"/>
                  </a:solidFill>
                  <a:latin typeface="Arial"/>
                  <a:ea typeface="Cambria Math" panose="02040503050406030204" pitchFamily="18" charset="0"/>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u="none" strike="noStrike" cap="none" dirty="0">
                  <a:solidFill>
                    <a:schemeClr val="accent1"/>
                  </a:solidFill>
                  <a:latin typeface="Arial"/>
                  <a:ea typeface="Arial"/>
                  <a:cs typeface="Arial"/>
                  <a:sym typeface="Arial"/>
                </a:endParaRPr>
              </a:p>
            </p:txBody>
          </p:sp>
        </mc:Choice>
        <mc:Fallback>
          <p:sp>
            <p:nvSpPr>
              <p:cNvPr id="6" name="Google Shape;101;p1">
                <a:extLst>
                  <a:ext uri="{FF2B5EF4-FFF2-40B4-BE49-F238E27FC236}">
                    <a16:creationId xmlns:a16="http://schemas.microsoft.com/office/drawing/2014/main" id="{AA39A650-E856-13F4-8A3F-ABF2380A46B3}"/>
                  </a:ext>
                </a:extLst>
              </p:cNvPr>
              <p:cNvSpPr txBox="1">
                <a:spLocks noRot="1" noChangeAspect="1" noMove="1" noResize="1" noEditPoints="1" noAdjustHandles="1" noChangeArrowheads="1" noChangeShapeType="1" noTextEdit="1"/>
              </p:cNvSpPr>
              <p:nvPr/>
            </p:nvSpPr>
            <p:spPr>
              <a:xfrm>
                <a:off x="508799" y="4055201"/>
                <a:ext cx="10563647" cy="2308284"/>
              </a:xfrm>
              <a:prstGeom prst="rect">
                <a:avLst/>
              </a:prstGeom>
              <a:blipFill>
                <a:blip r:embed="rId2"/>
                <a:stretch>
                  <a:fillRect l="-840" t="-2186"/>
                </a:stretch>
              </a:blipFill>
              <a:ln>
                <a:noFill/>
              </a:ln>
            </p:spPr>
            <p:txBody>
              <a:bodyPr/>
              <a:lstStyle/>
              <a:p>
                <a:r>
                  <a:rPr lang="en-GB">
                    <a:noFill/>
                  </a:rPr>
                  <a:t> </a:t>
                </a:r>
              </a:p>
            </p:txBody>
          </p:sp>
        </mc:Fallback>
      </mc:AlternateContent>
      <p:sp>
        <p:nvSpPr>
          <p:cNvPr id="7" name="Google Shape;101;p1">
            <a:extLst>
              <a:ext uri="{FF2B5EF4-FFF2-40B4-BE49-F238E27FC236}">
                <a16:creationId xmlns:a16="http://schemas.microsoft.com/office/drawing/2014/main" id="{123456FD-2A29-EC0D-8C7C-1EE611E2BB0E}"/>
              </a:ext>
            </a:extLst>
          </p:cNvPr>
          <p:cNvSpPr txBox="1"/>
          <p:nvPr/>
        </p:nvSpPr>
        <p:spPr>
          <a:xfrm>
            <a:off x="526384" y="5813663"/>
            <a:ext cx="1056364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3e</a:t>
            </a:r>
            <a:r>
              <a:rPr lang="en-GB" sz="2400" b="1" i="0" u="none" strike="noStrike" cap="none" dirty="0">
                <a:solidFill>
                  <a:schemeClr val="accent1"/>
                </a:solidFill>
                <a:latin typeface="Century Gothic"/>
                <a:ea typeface="Century Gothic"/>
                <a:cs typeface="Century Gothic"/>
                <a:sym typeface="Century Gothic"/>
              </a:rPr>
              <a:t>. Water = solid, oxygen = liquid, nitrogen = gas</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23514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25010" y="0"/>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20080" y="708517"/>
            <a:ext cx="10859520" cy="1569660"/>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Which describes the movement of particles in a gas?</a:t>
            </a:r>
          </a:p>
          <a:p>
            <a:pPr marL="342900" indent="-342900">
              <a:buFont typeface="Wingdings" pitchFamily="2" charset="2"/>
              <a:buChar char="q"/>
            </a:pPr>
            <a:r>
              <a:rPr lang="en-GB" sz="2400" dirty="0">
                <a:latin typeface="Century Gothic" panose="020B0502020202020204" pitchFamily="34" charset="0"/>
              </a:rPr>
              <a:t>A. All particles move randomly at the same speed</a:t>
            </a:r>
          </a:p>
          <a:p>
            <a:pPr marL="342900" indent="-342900">
              <a:buFont typeface="Wingdings" pitchFamily="2" charset="2"/>
              <a:buChar char="q"/>
            </a:pPr>
            <a:r>
              <a:rPr lang="en-GB" sz="2400" dirty="0">
                <a:latin typeface="Century Gothic" panose="020B0502020202020204" pitchFamily="34" charset="0"/>
              </a:rPr>
              <a:t>B. All particles move at different speeds in a pattern</a:t>
            </a:r>
          </a:p>
          <a:p>
            <a:pPr marL="342900" indent="-342900">
              <a:buFont typeface="Wingdings" pitchFamily="2" charset="2"/>
              <a:buChar char="q"/>
            </a:pPr>
            <a:r>
              <a:rPr lang="en-GB" sz="2400" dirty="0">
                <a:latin typeface="Century Gothic" panose="020B0502020202020204" pitchFamily="34" charset="0"/>
              </a:rPr>
              <a:t>C. All particles move at random speeds in random directions</a:t>
            </a:r>
          </a:p>
        </p:txBody>
      </p:sp>
      <p:sp>
        <p:nvSpPr>
          <p:cNvPr id="4" name="TextBox 3">
            <a:extLst>
              <a:ext uri="{FF2B5EF4-FFF2-40B4-BE49-F238E27FC236}">
                <a16:creationId xmlns:a16="http://schemas.microsoft.com/office/drawing/2014/main" id="{49D9FD6F-2370-714D-B4BC-9DA02B16D063}"/>
              </a:ext>
            </a:extLst>
          </p:cNvPr>
          <p:cNvSpPr txBox="1"/>
          <p:nvPr/>
        </p:nvSpPr>
        <p:spPr>
          <a:xfrm>
            <a:off x="434068" y="2514171"/>
            <a:ext cx="11198297" cy="1569660"/>
          </a:xfrm>
          <a:prstGeom prst="rect">
            <a:avLst/>
          </a:prstGeom>
          <a:noFill/>
        </p:spPr>
        <p:txBody>
          <a:bodyPr wrap="square" rtlCol="0">
            <a:spAutoFit/>
          </a:bodyPr>
          <a:lstStyle/>
          <a:p>
            <a:r>
              <a:rPr lang="en-GB" sz="2400" dirty="0">
                <a:latin typeface="Century Gothic" panose="020B0502020202020204" pitchFamily="34" charset="0"/>
              </a:rPr>
              <a:t>2. What would happen to the pressure in a sealed pot if it was heated?</a:t>
            </a:r>
          </a:p>
          <a:p>
            <a:pPr marL="342900" indent="-342900">
              <a:buFont typeface="Wingdings" pitchFamily="2" charset="2"/>
              <a:buChar char="q"/>
            </a:pPr>
            <a:r>
              <a:rPr lang="en-GB" sz="2400" dirty="0">
                <a:latin typeface="Century Gothic" panose="020B0502020202020204" pitchFamily="34" charset="0"/>
              </a:rPr>
              <a:t>A. The pressure would increase</a:t>
            </a:r>
          </a:p>
          <a:p>
            <a:pPr marL="342900" indent="-342900">
              <a:buFont typeface="Wingdings" pitchFamily="2" charset="2"/>
              <a:buChar char="q"/>
            </a:pPr>
            <a:r>
              <a:rPr lang="en-GB" sz="2400" dirty="0">
                <a:latin typeface="Century Gothic" panose="020B0502020202020204" pitchFamily="34" charset="0"/>
              </a:rPr>
              <a:t>B. The pressure would decrease</a:t>
            </a:r>
          </a:p>
          <a:p>
            <a:pPr marL="342900" indent="-342900">
              <a:buFont typeface="Wingdings" pitchFamily="2" charset="2"/>
              <a:buChar char="q"/>
            </a:pPr>
            <a:r>
              <a:rPr lang="en-GB" sz="2400" dirty="0">
                <a:latin typeface="Century Gothic" panose="020B0502020202020204" pitchFamily="34" charset="0"/>
              </a:rPr>
              <a:t>C. The pressure would stay the same</a:t>
            </a:r>
          </a:p>
        </p:txBody>
      </p:sp>
      <p:sp>
        <p:nvSpPr>
          <p:cNvPr id="5" name="TextBox 4">
            <a:extLst>
              <a:ext uri="{FF2B5EF4-FFF2-40B4-BE49-F238E27FC236}">
                <a16:creationId xmlns:a16="http://schemas.microsoft.com/office/drawing/2014/main" id="{FA56AB9A-831D-8048-BB27-E49EAE012180}"/>
              </a:ext>
            </a:extLst>
          </p:cNvPr>
          <p:cNvSpPr txBox="1"/>
          <p:nvPr/>
        </p:nvSpPr>
        <p:spPr>
          <a:xfrm>
            <a:off x="486558" y="4441930"/>
            <a:ext cx="10747716" cy="1938992"/>
          </a:xfrm>
          <a:prstGeom prst="rect">
            <a:avLst/>
          </a:prstGeom>
          <a:noFill/>
        </p:spPr>
        <p:txBody>
          <a:bodyPr wrap="square" rtlCol="0">
            <a:spAutoFit/>
          </a:bodyPr>
          <a:lstStyle/>
          <a:p>
            <a:r>
              <a:rPr lang="en-GB" sz="2400" dirty="0">
                <a:latin typeface="Century Gothic" panose="020B0502020202020204" pitchFamily="34" charset="0"/>
              </a:rPr>
              <a:t>3. Which statement is correct?</a:t>
            </a:r>
          </a:p>
          <a:p>
            <a:pPr marL="342900" indent="-342900">
              <a:buFont typeface="Wingdings" pitchFamily="2" charset="2"/>
              <a:buChar char="q"/>
            </a:pPr>
            <a:r>
              <a:rPr lang="en-GB" sz="2400" dirty="0">
                <a:latin typeface="Century Gothic" panose="020B0502020202020204" pitchFamily="34" charset="0"/>
              </a:rPr>
              <a:t>A. When particles are heated they expand</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B. When particles are heated their internal energy increases</a:t>
            </a:r>
            <a:endParaRPr lang="en-GB" sz="2400" baseline="300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C. When particles are heated they exert less pressure on the walls of a container</a:t>
            </a:r>
            <a:endParaRPr lang="en-GB" sz="2400" baseline="300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419829" y="1590714"/>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350945" y="2675176"/>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78747" y="498799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0070817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265658" y="117883"/>
            <a:ext cx="11190942" cy="66171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Gas Pressure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dirty="0">
                <a:solidFill>
                  <a:schemeClr val="dk1"/>
                </a:solidFill>
                <a:latin typeface="Century Gothic"/>
                <a:ea typeface="Century Gothic"/>
                <a:cs typeface="Century Gothic"/>
                <a:sym typeface="Century Gothic"/>
              </a:rPr>
              <a:t>Particles in a gas can take the shape of their container because they are constantly moving randomly throughout the container. The gas particles frequently collide with other gas particles, as well as with the walls of the container. Gas pressure is a measure of how often and how hard the particles of a gas collide with the walls of the container. As gas particles are moving quickly, they exert a force on the wall of the container when they hit it, and the faster the particles are moving, the greater this force will be. On aerosol canisters, such as spray deodorants, there will be a safety warning that instructs the user not to heat the canister. This is because if the particles are heated, they will move more quickly and hit the walls of the container with greater force, causing the gas pressure to build up so much that the canister may explode!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State two properties of gases.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the movement of particles in a gas.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gas pressure. </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happens to the force exerted by particles when they are heated.</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it is not safe to heat an aerosol canister. </a:t>
            </a:r>
          </a:p>
        </p:txBody>
      </p:sp>
      <p:pic>
        <p:nvPicPr>
          <p:cNvPr id="2" name="Picture 1">
            <a:extLst>
              <a:ext uri="{FF2B5EF4-FFF2-40B4-BE49-F238E27FC236}">
                <a16:creationId xmlns:a16="http://schemas.microsoft.com/office/drawing/2014/main" id="{0C333B02-931B-B05C-D9EB-F2BAC3522CC5}"/>
              </a:ext>
            </a:extLst>
          </p:cNvPr>
          <p:cNvPicPr>
            <a:picLocks noChangeAspect="1"/>
          </p:cNvPicPr>
          <p:nvPr/>
        </p:nvPicPr>
        <p:blipFill>
          <a:blip r:embed="rId3"/>
          <a:stretch>
            <a:fillRect/>
          </a:stretch>
        </p:blipFill>
        <p:spPr>
          <a:xfrm>
            <a:off x="10538642" y="5552483"/>
            <a:ext cx="1059440" cy="1044259"/>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lstStyle/>
          <a:p>
            <a:r>
              <a:rPr lang="en-US" dirty="0">
                <a:latin typeface="Century Gothic" panose="020B0502020202020204" pitchFamily="34" charset="0"/>
              </a:rPr>
              <a:t>Gas Pressure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sz="2000" b="1"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R="0" lvl="0" algn="l" defTabSz="914400" rtl="0" eaLnBrk="1" fontAlgn="auto" latinLnBrk="0" hangingPunct="1">
              <a:lnSpc>
                <a:spcPct val="100000"/>
              </a:lnSpc>
              <a:spcBef>
                <a:spcPts val="0"/>
              </a:spcBef>
              <a:spcAft>
                <a:spcPts val="0"/>
              </a:spcAft>
              <a:buClrTx/>
              <a:buSzTx/>
              <a:tabLst/>
              <a:defRPr/>
            </a:pPr>
            <a:r>
              <a:rPr lang="en-US" dirty="0">
                <a:solidFill>
                  <a:srgbClr val="000000"/>
                </a:solidFill>
                <a:latin typeface="Century Gothic" panose="020B0502020202020204" pitchFamily="34" charset="0"/>
                <a:cs typeface="Arial"/>
                <a:sym typeface="Arial"/>
              </a:rPr>
              <a:t>P4.1.6 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837817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Explain what is meant by gas pressure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relationship between temperature and pressure in a gas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relationship between temperature and pressure in a gas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4027025" y="5747386"/>
            <a:ext cx="154729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area</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2" y="4891803"/>
            <a:ext cx="130774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gas</a:t>
            </a:r>
          </a:p>
        </p:txBody>
      </p:sp>
      <p:sp>
        <p:nvSpPr>
          <p:cNvPr id="4" name="Rectangle 3">
            <a:extLst>
              <a:ext uri="{FF2B5EF4-FFF2-40B4-BE49-F238E27FC236}">
                <a16:creationId xmlns:a16="http://schemas.microsoft.com/office/drawing/2014/main" id="{6B73553B-835E-D340-C63F-71784094B782}"/>
              </a:ext>
            </a:extLst>
          </p:cNvPr>
          <p:cNvSpPr/>
          <p:nvPr/>
        </p:nvSpPr>
        <p:spPr>
          <a:xfrm>
            <a:off x="3358663" y="4891803"/>
            <a:ext cx="17936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pressure</a:t>
            </a:r>
          </a:p>
        </p:txBody>
      </p:sp>
      <p:sp>
        <p:nvSpPr>
          <p:cNvPr id="5" name="Rectangle 4">
            <a:extLst>
              <a:ext uri="{FF2B5EF4-FFF2-40B4-BE49-F238E27FC236}">
                <a16:creationId xmlns:a16="http://schemas.microsoft.com/office/drawing/2014/main" id="{9313BDB1-07B4-F3CD-2FEC-2FFFC1D94237}"/>
              </a:ext>
            </a:extLst>
          </p:cNvPr>
          <p:cNvSpPr/>
          <p:nvPr/>
        </p:nvSpPr>
        <p:spPr>
          <a:xfrm>
            <a:off x="5222632" y="4891803"/>
            <a:ext cx="137159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force</a:t>
            </a:r>
          </a:p>
        </p:txBody>
      </p:sp>
      <p:sp>
        <p:nvSpPr>
          <p:cNvPr id="6" name="Rectangle 5">
            <a:extLst>
              <a:ext uri="{FF2B5EF4-FFF2-40B4-BE49-F238E27FC236}">
                <a16:creationId xmlns:a16="http://schemas.microsoft.com/office/drawing/2014/main" id="{1B80E167-F733-F11D-9CD2-7A3AF7197DED}"/>
              </a:ext>
            </a:extLst>
          </p:cNvPr>
          <p:cNvSpPr/>
          <p:nvPr/>
        </p:nvSpPr>
        <p:spPr>
          <a:xfrm>
            <a:off x="1998070" y="5742678"/>
            <a:ext cx="1959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collision</a:t>
            </a:r>
          </a:p>
        </p:txBody>
      </p:sp>
      <p:sp>
        <p:nvSpPr>
          <p:cNvPr id="12" name="Rectangle 11">
            <a:extLst>
              <a:ext uri="{FF2B5EF4-FFF2-40B4-BE49-F238E27FC236}">
                <a16:creationId xmlns:a16="http://schemas.microsoft.com/office/drawing/2014/main" id="{3015E8D5-E78A-6AE9-57F6-6897CCF54FEF}"/>
              </a:ext>
            </a:extLst>
          </p:cNvPr>
          <p:cNvSpPr/>
          <p:nvPr/>
        </p:nvSpPr>
        <p:spPr>
          <a:xfrm>
            <a:off x="5656533" y="5741525"/>
            <a:ext cx="244997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temperature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and explain the relationship between temperature and pressure in a gas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and explain the relationship between volume and pressure of a gas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Apply the equation p</a:t>
            </a:r>
            <a:r>
              <a:rPr lang="en-US" sz="2400" baseline="-25000" dirty="0">
                <a:latin typeface="Century Gothic" panose="020B0502020202020204" pitchFamily="34" charset="0"/>
              </a:rPr>
              <a:t>1</a:t>
            </a:r>
            <a:r>
              <a:rPr lang="en-US" sz="2400" dirty="0">
                <a:latin typeface="Century Gothic" panose="020B0502020202020204" pitchFamily="34" charset="0"/>
              </a:rPr>
              <a:t>V</a:t>
            </a:r>
            <a:r>
              <a:rPr lang="en-US" sz="2400" baseline="-25000" dirty="0">
                <a:latin typeface="Century Gothic" panose="020B0502020202020204" pitchFamily="34" charset="0"/>
              </a:rPr>
              <a:t>1</a:t>
            </a:r>
            <a:r>
              <a:rPr lang="en-US" sz="2400" dirty="0">
                <a:latin typeface="Century Gothic" panose="020B0502020202020204" pitchFamily="34" charset="0"/>
              </a:rPr>
              <a:t> = p</a:t>
            </a:r>
            <a:r>
              <a:rPr lang="en-US" sz="2400" baseline="-25000" dirty="0">
                <a:latin typeface="Century Gothic" panose="020B0502020202020204" pitchFamily="34" charset="0"/>
              </a:rPr>
              <a:t>2</a:t>
            </a:r>
            <a:r>
              <a:rPr lang="en-US" sz="2400" dirty="0">
                <a:latin typeface="Century Gothic" panose="020B0502020202020204" pitchFamily="34" charset="0"/>
              </a:rPr>
              <a:t>V</a:t>
            </a:r>
            <a:r>
              <a:rPr lang="en-US" sz="2400" baseline="-25000" dirty="0">
                <a:latin typeface="Century Gothic" panose="020B0502020202020204" pitchFamily="34" charset="0"/>
              </a:rPr>
              <a:t>2</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2" y="4891803"/>
            <a:ext cx="130774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gas</a:t>
            </a:r>
          </a:p>
        </p:txBody>
      </p:sp>
      <p:sp>
        <p:nvSpPr>
          <p:cNvPr id="4" name="Rectangle 3">
            <a:extLst>
              <a:ext uri="{FF2B5EF4-FFF2-40B4-BE49-F238E27FC236}">
                <a16:creationId xmlns:a16="http://schemas.microsoft.com/office/drawing/2014/main" id="{6B73553B-835E-D340-C63F-71784094B782}"/>
              </a:ext>
            </a:extLst>
          </p:cNvPr>
          <p:cNvSpPr/>
          <p:nvPr/>
        </p:nvSpPr>
        <p:spPr>
          <a:xfrm>
            <a:off x="3358663" y="4891803"/>
            <a:ext cx="179362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pressure</a:t>
            </a:r>
          </a:p>
        </p:txBody>
      </p:sp>
      <p:sp>
        <p:nvSpPr>
          <p:cNvPr id="5" name="Rectangle 4">
            <a:extLst>
              <a:ext uri="{FF2B5EF4-FFF2-40B4-BE49-F238E27FC236}">
                <a16:creationId xmlns:a16="http://schemas.microsoft.com/office/drawing/2014/main" id="{9313BDB1-07B4-F3CD-2FEC-2FFFC1D94237}"/>
              </a:ext>
            </a:extLst>
          </p:cNvPr>
          <p:cNvSpPr/>
          <p:nvPr/>
        </p:nvSpPr>
        <p:spPr>
          <a:xfrm>
            <a:off x="5222632" y="4891803"/>
            <a:ext cx="137159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force</a:t>
            </a:r>
          </a:p>
        </p:txBody>
      </p:sp>
      <p:cxnSp>
        <p:nvCxnSpPr>
          <p:cNvPr id="7" name="Straight Connector 6">
            <a:extLst>
              <a:ext uri="{FF2B5EF4-FFF2-40B4-BE49-F238E27FC236}">
                <a16:creationId xmlns:a16="http://schemas.microsoft.com/office/drawing/2014/main" id="{3E15DC68-B3C9-D0DC-FF38-C6A7329988D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FAEEB1E-E086-BF7F-A4B3-D81BA1465E48}"/>
              </a:ext>
            </a:extLst>
          </p:cNvPr>
          <p:cNvSpPr/>
          <p:nvPr/>
        </p:nvSpPr>
        <p:spPr>
          <a:xfrm>
            <a:off x="4027025" y="5747386"/>
            <a:ext cx="154729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area</a:t>
            </a:r>
          </a:p>
        </p:txBody>
      </p:sp>
      <p:sp>
        <p:nvSpPr>
          <p:cNvPr id="12" name="Rectangle 11">
            <a:extLst>
              <a:ext uri="{FF2B5EF4-FFF2-40B4-BE49-F238E27FC236}">
                <a16:creationId xmlns:a16="http://schemas.microsoft.com/office/drawing/2014/main" id="{92890C56-BD33-667F-14BF-75E8FF5E775A}"/>
              </a:ext>
            </a:extLst>
          </p:cNvPr>
          <p:cNvSpPr/>
          <p:nvPr/>
        </p:nvSpPr>
        <p:spPr>
          <a:xfrm>
            <a:off x="1998070" y="5742678"/>
            <a:ext cx="1959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collision</a:t>
            </a:r>
          </a:p>
        </p:txBody>
      </p:sp>
      <p:sp>
        <p:nvSpPr>
          <p:cNvPr id="13" name="Rectangle 12">
            <a:extLst>
              <a:ext uri="{FF2B5EF4-FFF2-40B4-BE49-F238E27FC236}">
                <a16:creationId xmlns:a16="http://schemas.microsoft.com/office/drawing/2014/main" id="{F0253797-E421-207C-FF2C-E9F9A5DFC735}"/>
              </a:ext>
            </a:extLst>
          </p:cNvPr>
          <p:cNvSpPr/>
          <p:nvPr/>
        </p:nvSpPr>
        <p:spPr>
          <a:xfrm>
            <a:off x="5656533" y="5741525"/>
            <a:ext cx="244997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temperature</a:t>
            </a:r>
          </a:p>
        </p:txBody>
      </p:sp>
      <p:sp>
        <p:nvSpPr>
          <p:cNvPr id="18" name="Rectangle 17">
            <a:extLst>
              <a:ext uri="{FF2B5EF4-FFF2-40B4-BE49-F238E27FC236}">
                <a16:creationId xmlns:a16="http://schemas.microsoft.com/office/drawing/2014/main" id="{20360A43-E9BF-D209-66E4-0B949C031D77}"/>
              </a:ext>
            </a:extLst>
          </p:cNvPr>
          <p:cNvSpPr/>
          <p:nvPr/>
        </p:nvSpPr>
        <p:spPr>
          <a:xfrm>
            <a:off x="6670581" y="4891602"/>
            <a:ext cx="166452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Tree>
    <p:extLst>
      <p:ext uri="{BB962C8B-B14F-4D97-AF65-F5344CB8AC3E}">
        <p14:creationId xmlns:p14="http://schemas.microsoft.com/office/powerpoint/2010/main" val="2938187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4" name="Picture 3">
            <a:extLst>
              <a:ext uri="{FF2B5EF4-FFF2-40B4-BE49-F238E27FC236}">
                <a16:creationId xmlns:a16="http://schemas.microsoft.com/office/drawing/2014/main" id="{B6A64BAE-A255-57D6-5C3E-C7A16C76C8EB}"/>
              </a:ext>
            </a:extLst>
          </p:cNvPr>
          <p:cNvPicPr>
            <a:picLocks noChangeAspect="1"/>
          </p:cNvPicPr>
          <p:nvPr/>
        </p:nvPicPr>
        <p:blipFill>
          <a:blip r:embed="rId3"/>
          <a:stretch>
            <a:fillRect/>
          </a:stretch>
        </p:blipFill>
        <p:spPr>
          <a:xfrm>
            <a:off x="6928338" y="4220156"/>
            <a:ext cx="4532924" cy="2554682"/>
          </a:xfrm>
          <a:prstGeom prst="rect">
            <a:avLst/>
          </a:prstGeom>
          <a:ln>
            <a:solidFill>
              <a:schemeClr val="tx1"/>
            </a:solidFill>
          </a:ln>
        </p:spPr>
      </p:pic>
    </p:spTree>
    <p:extLst>
      <p:ext uri="{BB962C8B-B14F-4D97-AF65-F5344CB8AC3E}">
        <p14:creationId xmlns:p14="http://schemas.microsoft.com/office/powerpoint/2010/main" val="108532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055AC-EBD6-F04D-A144-AF4CE08268B0}"/>
              </a:ext>
            </a:extLst>
          </p:cNvPr>
          <p:cNvSpPr txBox="1"/>
          <p:nvPr/>
        </p:nvSpPr>
        <p:spPr>
          <a:xfrm>
            <a:off x="540000" y="1041762"/>
            <a:ext cx="10022253" cy="830997"/>
          </a:xfrm>
          <a:prstGeom prst="rect">
            <a:avLst/>
          </a:prstGeom>
          <a:noFill/>
        </p:spPr>
        <p:txBody>
          <a:bodyPr wrap="square" rtlCol="0">
            <a:spAutoFit/>
          </a:bodyPr>
          <a:lstStyle/>
          <a:p>
            <a:endParaRPr lang="en-US" sz="2400" dirty="0"/>
          </a:p>
          <a:p>
            <a:endParaRPr lang="en-US" sz="2400" dirty="0"/>
          </a:p>
        </p:txBody>
      </p:sp>
      <p:sp>
        <p:nvSpPr>
          <p:cNvPr id="11" name="TextBox 10">
            <a:extLst>
              <a:ext uri="{FF2B5EF4-FFF2-40B4-BE49-F238E27FC236}">
                <a16:creationId xmlns:a16="http://schemas.microsoft.com/office/drawing/2014/main" id="{44C30063-0170-9B40-88A2-042D9E150D43}"/>
              </a:ext>
            </a:extLst>
          </p:cNvPr>
          <p:cNvSpPr txBox="1"/>
          <p:nvPr/>
        </p:nvSpPr>
        <p:spPr>
          <a:xfrm>
            <a:off x="462486" y="164599"/>
            <a:ext cx="8932072" cy="3785652"/>
          </a:xfrm>
          <a:prstGeom prst="rect">
            <a:avLst/>
          </a:prstGeom>
          <a:noFill/>
        </p:spPr>
        <p:txBody>
          <a:bodyPr wrap="square" rtlCol="0">
            <a:spAutoFit/>
          </a:bodyPr>
          <a:lstStyle/>
          <a:p>
            <a:r>
              <a:rPr lang="en-GB" sz="2400" b="1" dirty="0">
                <a:latin typeface="Century Gothic" panose="020B0502020202020204" pitchFamily="34" charset="0"/>
              </a:rPr>
              <a:t>Label the graph</a:t>
            </a:r>
          </a:p>
          <a:p>
            <a:endParaRPr lang="en-GB" sz="2400" b="1" dirty="0">
              <a:latin typeface="Century Gothic" panose="020B0502020202020204" pitchFamily="34" charset="0"/>
            </a:endParaRPr>
          </a:p>
          <a:p>
            <a:r>
              <a:rPr lang="en-GB" sz="2400" dirty="0">
                <a:latin typeface="Century Gothic" panose="020B0502020202020204" pitchFamily="34" charset="0"/>
              </a:rPr>
              <a:t>Use labels to explain what is happening at each stage A-E. You should include information on:</a:t>
            </a:r>
          </a:p>
          <a:p>
            <a:endParaRPr lang="en-GB" sz="2400" dirty="0">
              <a:latin typeface="Century Gothic" panose="020B0502020202020204" pitchFamily="34" charset="0"/>
            </a:endParaRPr>
          </a:p>
          <a:p>
            <a:pPr marL="914400" lvl="1" indent="-457200">
              <a:buFont typeface="Arial" panose="020B0604020202020204" pitchFamily="34" charset="0"/>
              <a:buChar char="•"/>
            </a:pPr>
            <a:r>
              <a:rPr lang="en-GB" sz="2000" dirty="0">
                <a:latin typeface="Century Gothic" panose="020B0502020202020204" pitchFamily="34" charset="0"/>
              </a:rPr>
              <a:t>Temperature</a:t>
            </a:r>
          </a:p>
          <a:p>
            <a:pPr marL="914400" lvl="1" indent="-457200">
              <a:buFont typeface="Arial" panose="020B0604020202020204" pitchFamily="34" charset="0"/>
              <a:buChar char="•"/>
            </a:pPr>
            <a:r>
              <a:rPr lang="en-GB" sz="2000" dirty="0">
                <a:latin typeface="Century Gothic" panose="020B0502020202020204" pitchFamily="34" charset="0"/>
              </a:rPr>
              <a:t>Internal energy</a:t>
            </a:r>
          </a:p>
          <a:p>
            <a:pPr marL="914400" lvl="1" indent="-457200">
              <a:buFont typeface="Arial" panose="020B0604020202020204" pitchFamily="34" charset="0"/>
              <a:buChar char="•"/>
            </a:pPr>
            <a:r>
              <a:rPr lang="en-GB" sz="2000" dirty="0">
                <a:latin typeface="Century Gothic" panose="020B0502020202020204" pitchFamily="34" charset="0"/>
              </a:rPr>
              <a:t>Kinetic energy</a:t>
            </a:r>
          </a:p>
          <a:p>
            <a:pPr marL="914400" lvl="1" indent="-457200">
              <a:buFont typeface="Arial" panose="020B0604020202020204" pitchFamily="34" charset="0"/>
              <a:buChar char="•"/>
            </a:pPr>
            <a:r>
              <a:rPr lang="en-GB" sz="2000" dirty="0">
                <a:latin typeface="Century Gothic" panose="020B0502020202020204" pitchFamily="34" charset="0"/>
              </a:rPr>
              <a:t>Potential energy</a:t>
            </a:r>
          </a:p>
          <a:p>
            <a:pPr marL="914400" lvl="1" indent="-457200">
              <a:buFont typeface="Arial" panose="020B0604020202020204" pitchFamily="34" charset="0"/>
              <a:buChar char="•"/>
            </a:pPr>
            <a:r>
              <a:rPr lang="en-GB" sz="2000" dirty="0">
                <a:latin typeface="Century Gothic" panose="020B0502020202020204" pitchFamily="34" charset="0"/>
              </a:rPr>
              <a:t>State (solid, liquid, or gas)</a:t>
            </a:r>
          </a:p>
          <a:p>
            <a:pPr marL="914400" lvl="1" indent="-457200">
              <a:buFont typeface="Arial" panose="020B0604020202020204" pitchFamily="34" charset="0"/>
              <a:buChar char="•"/>
            </a:pPr>
            <a:r>
              <a:rPr lang="en-GB" sz="2000" dirty="0">
                <a:latin typeface="Century Gothic" panose="020B0502020202020204" pitchFamily="34" charset="0"/>
              </a:rPr>
              <a:t>Name of the process</a:t>
            </a:r>
          </a:p>
        </p:txBody>
      </p:sp>
      <p:grpSp>
        <p:nvGrpSpPr>
          <p:cNvPr id="14" name="Group 13">
            <a:extLst>
              <a:ext uri="{FF2B5EF4-FFF2-40B4-BE49-F238E27FC236}">
                <a16:creationId xmlns:a16="http://schemas.microsoft.com/office/drawing/2014/main" id="{03AADB9C-65E4-9B46-ACA8-926B7EEF0BEB}"/>
              </a:ext>
            </a:extLst>
          </p:cNvPr>
          <p:cNvGrpSpPr/>
          <p:nvPr/>
        </p:nvGrpSpPr>
        <p:grpSpPr>
          <a:xfrm>
            <a:off x="4782408" y="2224243"/>
            <a:ext cx="6161442" cy="3591995"/>
            <a:chOff x="0" y="0"/>
            <a:chExt cx="5416867" cy="3301365"/>
          </a:xfrm>
        </p:grpSpPr>
        <p:cxnSp>
          <p:nvCxnSpPr>
            <p:cNvPr id="15" name="Straight Connector 14">
              <a:extLst>
                <a:ext uri="{FF2B5EF4-FFF2-40B4-BE49-F238E27FC236}">
                  <a16:creationId xmlns:a16="http://schemas.microsoft.com/office/drawing/2014/main" id="{B71B19A4-E0DB-914B-983B-B2930BE3D65E}"/>
                </a:ext>
              </a:extLst>
            </p:cNvPr>
            <p:cNvCxnSpPr/>
            <p:nvPr/>
          </p:nvCxnSpPr>
          <p:spPr>
            <a:xfrm flipH="1">
              <a:off x="349567" y="0"/>
              <a:ext cx="0" cy="2867025"/>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ADB7DB2-CA5E-0944-9B64-662316BE6C4F}"/>
                </a:ext>
              </a:extLst>
            </p:cNvPr>
            <p:cNvCxnSpPr/>
            <p:nvPr/>
          </p:nvCxnSpPr>
          <p:spPr>
            <a:xfrm>
              <a:off x="349567" y="2867025"/>
              <a:ext cx="5067300" cy="0"/>
            </a:xfrm>
            <a:prstGeom prst="line">
              <a:avLst/>
            </a:prstGeom>
            <a:noFill/>
            <a:ln w="12700" cap="flat" cmpd="sng" algn="ctr">
              <a:solidFill>
                <a:sysClr val="windowText" lastClr="000000"/>
              </a:solidFill>
              <a:prstDash val="solid"/>
              <a:miter lim="800000"/>
            </a:ln>
            <a:effectLst/>
          </p:spPr>
        </p:cxnSp>
        <p:cxnSp>
          <p:nvCxnSpPr>
            <p:cNvPr id="17" name="Straight Connector 16">
              <a:extLst>
                <a:ext uri="{FF2B5EF4-FFF2-40B4-BE49-F238E27FC236}">
                  <a16:creationId xmlns:a16="http://schemas.microsoft.com/office/drawing/2014/main" id="{C1E4984A-326E-1B42-92B6-190A9E595A67}"/>
                </a:ext>
              </a:extLst>
            </p:cNvPr>
            <p:cNvCxnSpPr/>
            <p:nvPr/>
          </p:nvCxnSpPr>
          <p:spPr>
            <a:xfrm flipH="1">
              <a:off x="349567" y="2362200"/>
              <a:ext cx="381000" cy="514350"/>
            </a:xfrm>
            <a:prstGeom prst="line">
              <a:avLst/>
            </a:prstGeom>
            <a:noFill/>
            <a:ln w="12700" cap="flat" cmpd="sng" algn="ctr">
              <a:solidFill>
                <a:sysClr val="windowText" lastClr="000000"/>
              </a:solidFill>
              <a:prstDash val="solid"/>
              <a:miter lim="800000"/>
            </a:ln>
            <a:effectLst/>
          </p:spPr>
        </p:cxnSp>
        <p:cxnSp>
          <p:nvCxnSpPr>
            <p:cNvPr id="18" name="Straight Connector 17">
              <a:extLst>
                <a:ext uri="{FF2B5EF4-FFF2-40B4-BE49-F238E27FC236}">
                  <a16:creationId xmlns:a16="http://schemas.microsoft.com/office/drawing/2014/main" id="{FD43A87F-67A4-394F-A6E2-BDE4DDB41D70}"/>
                </a:ext>
              </a:extLst>
            </p:cNvPr>
            <p:cNvCxnSpPr/>
            <p:nvPr/>
          </p:nvCxnSpPr>
          <p:spPr>
            <a:xfrm flipH="1" flipV="1">
              <a:off x="730567" y="2362200"/>
              <a:ext cx="552450" cy="0"/>
            </a:xfrm>
            <a:prstGeom prst="line">
              <a:avLst/>
            </a:prstGeom>
            <a:noFill/>
            <a:ln w="12700" cap="flat" cmpd="sng" algn="ctr">
              <a:solidFill>
                <a:sysClr val="windowText" lastClr="000000"/>
              </a:solidFill>
              <a:prstDash val="solid"/>
              <a:miter lim="800000"/>
            </a:ln>
            <a:effectLst/>
          </p:spPr>
        </p:cxnSp>
        <p:cxnSp>
          <p:nvCxnSpPr>
            <p:cNvPr id="20" name="Straight Connector 19">
              <a:extLst>
                <a:ext uri="{FF2B5EF4-FFF2-40B4-BE49-F238E27FC236}">
                  <a16:creationId xmlns:a16="http://schemas.microsoft.com/office/drawing/2014/main" id="{5A7777D0-A2CF-704E-9380-2D38D5191BFA}"/>
                </a:ext>
              </a:extLst>
            </p:cNvPr>
            <p:cNvCxnSpPr/>
            <p:nvPr/>
          </p:nvCxnSpPr>
          <p:spPr>
            <a:xfrm flipH="1">
              <a:off x="1273492" y="847725"/>
              <a:ext cx="1762125" cy="1514475"/>
            </a:xfrm>
            <a:prstGeom prst="line">
              <a:avLst/>
            </a:prstGeom>
            <a:noFill/>
            <a:ln w="12700" cap="flat" cmpd="sng" algn="ctr">
              <a:solidFill>
                <a:sysClr val="windowText" lastClr="000000"/>
              </a:solidFill>
              <a:prstDash val="solid"/>
              <a:miter lim="800000"/>
            </a:ln>
            <a:effectLst/>
          </p:spPr>
        </p:cxnSp>
        <p:cxnSp>
          <p:nvCxnSpPr>
            <p:cNvPr id="21" name="Straight Connector 20">
              <a:extLst>
                <a:ext uri="{FF2B5EF4-FFF2-40B4-BE49-F238E27FC236}">
                  <a16:creationId xmlns:a16="http://schemas.microsoft.com/office/drawing/2014/main" id="{C79ADC97-C6BF-B242-BC62-FF76BF212535}"/>
                </a:ext>
              </a:extLst>
            </p:cNvPr>
            <p:cNvCxnSpPr/>
            <p:nvPr/>
          </p:nvCxnSpPr>
          <p:spPr>
            <a:xfrm flipH="1" flipV="1">
              <a:off x="3035617" y="847725"/>
              <a:ext cx="1143000" cy="9525"/>
            </a:xfrm>
            <a:prstGeom prst="line">
              <a:avLst/>
            </a:prstGeom>
            <a:noFill/>
            <a:ln w="12700" cap="flat" cmpd="sng" algn="ctr">
              <a:solidFill>
                <a:sysClr val="windowText" lastClr="000000"/>
              </a:solidFill>
              <a:prstDash val="solid"/>
              <a:miter lim="800000"/>
            </a:ln>
            <a:effectLst/>
          </p:spPr>
        </p:cxnSp>
        <p:cxnSp>
          <p:nvCxnSpPr>
            <p:cNvPr id="22" name="Straight Connector 21">
              <a:extLst>
                <a:ext uri="{FF2B5EF4-FFF2-40B4-BE49-F238E27FC236}">
                  <a16:creationId xmlns:a16="http://schemas.microsoft.com/office/drawing/2014/main" id="{83C0175D-D3F3-0D4B-815C-BE45211690F9}"/>
                </a:ext>
              </a:extLst>
            </p:cNvPr>
            <p:cNvCxnSpPr/>
            <p:nvPr/>
          </p:nvCxnSpPr>
          <p:spPr>
            <a:xfrm flipH="1">
              <a:off x="4169092" y="76200"/>
              <a:ext cx="371475" cy="781050"/>
            </a:xfrm>
            <a:prstGeom prst="line">
              <a:avLst/>
            </a:prstGeom>
            <a:noFill/>
            <a:ln w="12700" cap="flat" cmpd="sng" algn="ctr">
              <a:solidFill>
                <a:sysClr val="windowText" lastClr="000000"/>
              </a:solidFill>
              <a:prstDash val="solid"/>
              <a:miter lim="800000"/>
            </a:ln>
            <a:effectLst/>
          </p:spPr>
        </p:cxnSp>
        <p:sp>
          <p:nvSpPr>
            <p:cNvPr id="23" name="Text Box 2">
              <a:extLst>
                <a:ext uri="{FF2B5EF4-FFF2-40B4-BE49-F238E27FC236}">
                  <a16:creationId xmlns:a16="http://schemas.microsoft.com/office/drawing/2014/main" id="{D4228CA9-A851-0544-A3CF-71513DC4D65B}"/>
                </a:ext>
              </a:extLst>
            </p:cNvPr>
            <p:cNvSpPr txBox="1">
              <a:spLocks noChangeArrowheads="1"/>
            </p:cNvSpPr>
            <p:nvPr/>
          </p:nvSpPr>
          <p:spPr bwMode="auto">
            <a:xfrm>
              <a:off x="2749867" y="2914650"/>
              <a:ext cx="2649220" cy="386715"/>
            </a:xfrm>
            <a:prstGeom prst="rect">
              <a:avLst/>
            </a:prstGeom>
            <a:noFill/>
            <a:ln w="9525">
              <a:noFill/>
              <a:miter lim="800000"/>
              <a:headEnd/>
              <a:tailEnd/>
            </a:ln>
          </p:spPr>
          <p:txBody>
            <a:bodyPr rot="0" vert="horz" wrap="square" lIns="91440" tIns="45720" rIns="91440" bIns="45720" anchor="t" anchorCtr="0">
              <a:spAutoFit/>
            </a:bodyPr>
            <a:lstStyle/>
            <a:p>
              <a:pPr algn="r">
                <a:lnSpc>
                  <a:spcPct val="107000"/>
                </a:lnSpc>
                <a:spcAft>
                  <a:spcPts val="800"/>
                </a:spcAft>
              </a:pPr>
              <a:r>
                <a:rPr lang="en-GB" sz="1100" dirty="0">
                  <a:effectLst/>
                  <a:latin typeface="Century Gothic" panose="020B0502020202020204" pitchFamily="34" charset="0"/>
                  <a:ea typeface="Calibri" panose="020F0502020204030204" pitchFamily="34" charset="0"/>
                </a:rPr>
                <a:t>Energy (J)</a:t>
              </a:r>
              <a:endParaRPr lang="en-GB" sz="1100" dirty="0">
                <a:effectLst/>
                <a:latin typeface="Calibri" panose="020F0502020204030204" pitchFamily="34" charset="0"/>
                <a:ea typeface="Calibri" panose="020F0502020204030204" pitchFamily="34" charset="0"/>
              </a:endParaRPr>
            </a:p>
          </p:txBody>
        </p:sp>
        <p:sp>
          <p:nvSpPr>
            <p:cNvPr id="24" name="Text Box 2">
              <a:extLst>
                <a:ext uri="{FF2B5EF4-FFF2-40B4-BE49-F238E27FC236}">
                  <a16:creationId xmlns:a16="http://schemas.microsoft.com/office/drawing/2014/main" id="{E2D5CBD3-AD4E-474D-B3F8-9A17B1DE17E2}"/>
                </a:ext>
              </a:extLst>
            </p:cNvPr>
            <p:cNvSpPr txBox="1">
              <a:spLocks noChangeArrowheads="1"/>
            </p:cNvSpPr>
            <p:nvPr/>
          </p:nvSpPr>
          <p:spPr bwMode="auto">
            <a:xfrm rot="16200000">
              <a:off x="-1024890" y="1235392"/>
              <a:ext cx="2360930" cy="311150"/>
            </a:xfrm>
            <a:prstGeom prst="rect">
              <a:avLst/>
            </a:prstGeom>
            <a:noFill/>
            <a:ln w="9525">
              <a:noFill/>
              <a:miter lim="800000"/>
              <a:headEnd/>
              <a:tailEnd/>
            </a:ln>
          </p:spPr>
          <p:txBody>
            <a:bodyPr rot="0" vert="horz" wrap="square" lIns="91440" tIns="45720" rIns="91440" bIns="45720" anchor="t" anchorCtr="0">
              <a:noAutofit/>
            </a:bodyPr>
            <a:lstStyle/>
            <a:p>
              <a:pPr algn="ctr">
                <a:lnSpc>
                  <a:spcPct val="107000"/>
                </a:lnSpc>
                <a:spcAft>
                  <a:spcPts val="800"/>
                </a:spcAft>
              </a:pPr>
              <a:r>
                <a:rPr lang="en-GB" sz="1100" dirty="0">
                  <a:effectLst/>
                  <a:latin typeface="Century Gothic" panose="020B0502020202020204" pitchFamily="34" charset="0"/>
                  <a:ea typeface="Calibri" panose="020F0502020204030204" pitchFamily="34" charset="0"/>
                </a:rPr>
                <a:t>Temperature (</a:t>
              </a:r>
              <a:r>
                <a:rPr lang="en-GB" sz="1100" baseline="30000" dirty="0">
                  <a:effectLst/>
                  <a:latin typeface="Century Gothic" panose="020B0502020202020204" pitchFamily="34" charset="0"/>
                  <a:ea typeface="Calibri" panose="020F0502020204030204" pitchFamily="34" charset="0"/>
                </a:rPr>
                <a:t>o</a:t>
              </a:r>
              <a:r>
                <a:rPr lang="en-GB" sz="1100" dirty="0">
                  <a:effectLst/>
                  <a:latin typeface="Century Gothic" panose="020B0502020202020204" pitchFamily="34" charset="0"/>
                  <a:ea typeface="Calibri" panose="020F0502020204030204" pitchFamily="34" charset="0"/>
                </a:rPr>
                <a:t>C)</a:t>
              </a:r>
              <a:endParaRPr lang="en-GB" sz="1100" dirty="0">
                <a:effectLst/>
                <a:latin typeface="Calibri" panose="020F0502020204030204" pitchFamily="34" charset="0"/>
                <a:ea typeface="Calibri" panose="020F0502020204030204" pitchFamily="34" charset="0"/>
              </a:endParaRPr>
            </a:p>
          </p:txBody>
        </p:sp>
      </p:grpSp>
      <p:sp>
        <p:nvSpPr>
          <p:cNvPr id="2" name="TextBox 1">
            <a:extLst>
              <a:ext uri="{FF2B5EF4-FFF2-40B4-BE49-F238E27FC236}">
                <a16:creationId xmlns:a16="http://schemas.microsoft.com/office/drawing/2014/main" id="{B659BE28-A247-9345-BE3B-9BC12D87A074}"/>
              </a:ext>
            </a:extLst>
          </p:cNvPr>
          <p:cNvSpPr txBox="1"/>
          <p:nvPr/>
        </p:nvSpPr>
        <p:spPr>
          <a:xfrm>
            <a:off x="5349299" y="4908906"/>
            <a:ext cx="356188" cy="369332"/>
          </a:xfrm>
          <a:prstGeom prst="rect">
            <a:avLst/>
          </a:prstGeom>
          <a:noFill/>
        </p:spPr>
        <p:txBody>
          <a:bodyPr wrap="none" rtlCol="0">
            <a:spAutoFit/>
          </a:bodyPr>
          <a:lstStyle/>
          <a:p>
            <a:r>
              <a:rPr lang="en-GB" dirty="0"/>
              <a:t>A</a:t>
            </a:r>
          </a:p>
        </p:txBody>
      </p:sp>
      <p:sp>
        <p:nvSpPr>
          <p:cNvPr id="19" name="TextBox 18">
            <a:extLst>
              <a:ext uri="{FF2B5EF4-FFF2-40B4-BE49-F238E27FC236}">
                <a16:creationId xmlns:a16="http://schemas.microsoft.com/office/drawing/2014/main" id="{7FB874AC-0E56-554A-93F0-A58B8232C893}"/>
              </a:ext>
            </a:extLst>
          </p:cNvPr>
          <p:cNvSpPr txBox="1"/>
          <p:nvPr/>
        </p:nvSpPr>
        <p:spPr>
          <a:xfrm>
            <a:off x="5744077" y="4467237"/>
            <a:ext cx="317716" cy="369332"/>
          </a:xfrm>
          <a:prstGeom prst="rect">
            <a:avLst/>
          </a:prstGeom>
          <a:noFill/>
        </p:spPr>
        <p:txBody>
          <a:bodyPr wrap="none" rtlCol="0">
            <a:spAutoFit/>
          </a:bodyPr>
          <a:lstStyle/>
          <a:p>
            <a:r>
              <a:rPr lang="en-GB" dirty="0"/>
              <a:t>B</a:t>
            </a:r>
          </a:p>
        </p:txBody>
      </p:sp>
      <p:sp>
        <p:nvSpPr>
          <p:cNvPr id="25" name="TextBox 24">
            <a:extLst>
              <a:ext uri="{FF2B5EF4-FFF2-40B4-BE49-F238E27FC236}">
                <a16:creationId xmlns:a16="http://schemas.microsoft.com/office/drawing/2014/main" id="{A534AB0B-DEFC-DF44-A691-5990942FD53A}"/>
              </a:ext>
            </a:extLst>
          </p:cNvPr>
          <p:cNvSpPr txBox="1"/>
          <p:nvPr/>
        </p:nvSpPr>
        <p:spPr>
          <a:xfrm>
            <a:off x="7262889" y="3818325"/>
            <a:ext cx="372218" cy="369332"/>
          </a:xfrm>
          <a:prstGeom prst="rect">
            <a:avLst/>
          </a:prstGeom>
          <a:noFill/>
        </p:spPr>
        <p:txBody>
          <a:bodyPr wrap="none" rtlCol="0">
            <a:spAutoFit/>
          </a:bodyPr>
          <a:lstStyle/>
          <a:p>
            <a:r>
              <a:rPr lang="en-GB" dirty="0"/>
              <a:t>C</a:t>
            </a:r>
          </a:p>
        </p:txBody>
      </p:sp>
      <p:sp>
        <p:nvSpPr>
          <p:cNvPr id="26" name="TextBox 25">
            <a:extLst>
              <a:ext uri="{FF2B5EF4-FFF2-40B4-BE49-F238E27FC236}">
                <a16:creationId xmlns:a16="http://schemas.microsoft.com/office/drawing/2014/main" id="{6D64B5A1-0328-D442-815F-1D96D2DD89A5}"/>
              </a:ext>
            </a:extLst>
          </p:cNvPr>
          <p:cNvSpPr txBox="1"/>
          <p:nvPr/>
        </p:nvSpPr>
        <p:spPr>
          <a:xfrm>
            <a:off x="8583810" y="2790169"/>
            <a:ext cx="356188" cy="369332"/>
          </a:xfrm>
          <a:prstGeom prst="rect">
            <a:avLst/>
          </a:prstGeom>
          <a:noFill/>
        </p:spPr>
        <p:txBody>
          <a:bodyPr wrap="none" rtlCol="0">
            <a:spAutoFit/>
          </a:bodyPr>
          <a:lstStyle/>
          <a:p>
            <a:r>
              <a:rPr lang="en-GB" dirty="0"/>
              <a:t>D</a:t>
            </a:r>
          </a:p>
        </p:txBody>
      </p:sp>
      <p:sp>
        <p:nvSpPr>
          <p:cNvPr id="27" name="TextBox 26">
            <a:extLst>
              <a:ext uri="{FF2B5EF4-FFF2-40B4-BE49-F238E27FC236}">
                <a16:creationId xmlns:a16="http://schemas.microsoft.com/office/drawing/2014/main" id="{5CFE51EA-6017-9342-8118-3F3F8345F110}"/>
              </a:ext>
            </a:extLst>
          </p:cNvPr>
          <p:cNvSpPr txBox="1"/>
          <p:nvPr/>
        </p:nvSpPr>
        <p:spPr>
          <a:xfrm>
            <a:off x="9769004" y="2412112"/>
            <a:ext cx="308098" cy="369332"/>
          </a:xfrm>
          <a:prstGeom prst="rect">
            <a:avLst/>
          </a:prstGeom>
          <a:noFill/>
        </p:spPr>
        <p:txBody>
          <a:bodyPr wrap="none" rtlCol="0">
            <a:spAutoFit/>
          </a:bodyPr>
          <a:lstStyle/>
          <a:p>
            <a:r>
              <a:rPr lang="en-GB" dirty="0"/>
              <a:t>E</a:t>
            </a:r>
          </a:p>
        </p:txBody>
      </p:sp>
      <p:sp>
        <p:nvSpPr>
          <p:cNvPr id="4" name="TextBox 3">
            <a:extLst>
              <a:ext uri="{FF2B5EF4-FFF2-40B4-BE49-F238E27FC236}">
                <a16:creationId xmlns:a16="http://schemas.microsoft.com/office/drawing/2014/main" id="{85B2C806-A04F-3445-9502-7029FB6134A2}"/>
              </a:ext>
            </a:extLst>
          </p:cNvPr>
          <p:cNvSpPr txBox="1"/>
          <p:nvPr/>
        </p:nvSpPr>
        <p:spPr>
          <a:xfrm>
            <a:off x="448956" y="5893489"/>
            <a:ext cx="10156874" cy="707886"/>
          </a:xfrm>
          <a:prstGeom prst="rect">
            <a:avLst/>
          </a:prstGeom>
          <a:noFill/>
        </p:spPr>
        <p:txBody>
          <a:bodyPr wrap="square" rtlCol="0">
            <a:spAutoFit/>
          </a:bodyPr>
          <a:lstStyle/>
          <a:p>
            <a:r>
              <a:rPr lang="en-GB" sz="2000" dirty="0"/>
              <a:t>Stretch: how does this graph show that the specific latent heat of vaporisation is greater than the specific latent heat of fusion? </a:t>
            </a:r>
          </a:p>
        </p:txBody>
      </p:sp>
    </p:spTree>
    <p:extLst>
      <p:ext uri="{BB962C8B-B14F-4D97-AF65-F5344CB8AC3E}">
        <p14:creationId xmlns:p14="http://schemas.microsoft.com/office/powerpoint/2010/main" val="2098204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F14CD-FE4E-4B91-BA7F-219603BF8673}">
  <ds:schemaRefs>
    <ds:schemaRef ds:uri="http://purl.org/dc/terms/"/>
    <ds:schemaRef ds:uri="http://schemas.microsoft.com/office/2006/metadata/properties"/>
    <ds:schemaRef ds:uri="http://schemas.microsoft.com/office/infopath/2007/PartnerControls"/>
    <ds:schemaRef ds:uri="http://www.w3.org/XML/1998/namespace"/>
    <ds:schemaRef ds:uri="e7f29ac3-c74a-46a7-9e80-ec6458dc319f"/>
    <ds:schemaRef ds:uri="http://purl.org/dc/elements/1.1/"/>
    <ds:schemaRef ds:uri="http://schemas.microsoft.com/office/2006/documentManagement/types"/>
    <ds:schemaRef ds:uri="http://schemas.openxmlformats.org/package/2006/metadata/core-properties"/>
    <ds:schemaRef ds:uri="9dd66dd2-dc2f-4e10-8286-f1da66314693"/>
    <ds:schemaRef ds:uri="http://purl.org/dc/dcmitype/"/>
  </ds:schemaRefs>
</ds:datastoreItem>
</file>

<file path=customXml/itemProps2.xml><?xml version="1.0" encoding="utf-8"?>
<ds:datastoreItem xmlns:ds="http://schemas.openxmlformats.org/officeDocument/2006/customXml" ds:itemID="{24B0E4FD-B15D-46A1-8FFA-B69CB93CAA4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1240</TotalTime>
  <Words>8975</Words>
  <Application>Microsoft Macintosh PowerPoint</Application>
  <PresentationFormat>Widescreen</PresentationFormat>
  <Paragraphs>774</Paragraphs>
  <Slides>38</Slides>
  <Notes>29</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Cambria Math</vt:lpstr>
      <vt:lpstr>Century Gothic</vt:lpstr>
      <vt:lpstr>Georgia</vt:lpstr>
      <vt:lpstr>ReithSans</vt:lpstr>
      <vt:lpstr>Wingdings</vt:lpstr>
      <vt:lpstr>B2.2.11 Feedback lesson</vt:lpstr>
      <vt:lpstr>Making this resource work for you</vt:lpstr>
      <vt:lpstr>PowerPoint Presentation</vt:lpstr>
      <vt:lpstr>PowerPoint Presentation</vt:lpstr>
      <vt:lpstr>PowerPoint Presentation</vt:lpstr>
      <vt:lpstr>P4.1.4</vt:lpstr>
      <vt:lpstr>PowerPoint Presentation</vt:lpstr>
      <vt:lpstr>PowerPoint Presentation</vt:lpstr>
      <vt:lpstr>This is the fix-it portion of the lesson</vt:lpstr>
      <vt:lpstr>PowerPoint Presentation</vt:lpstr>
      <vt:lpstr>PowerPoint Presentation</vt:lpstr>
      <vt:lpstr>Gas Pressure</vt:lpstr>
      <vt:lpstr>Gas Pressure and Temperature</vt:lpstr>
      <vt:lpstr>Pressure and Volume</vt:lpstr>
      <vt:lpstr>Pressure and Volume</vt:lpstr>
      <vt:lpstr>PowerPoint Presentation</vt:lpstr>
      <vt:lpstr>Changing Pressure</vt:lpstr>
      <vt:lpstr>Which statements do you agree with?</vt:lpstr>
      <vt:lpstr>Can you describe and explain the difference between these two particle diagrams?</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Activity (Combined Science)</vt:lpstr>
      <vt:lpstr>Answers</vt:lpstr>
      <vt:lpstr>Answers</vt:lpstr>
      <vt:lpstr>Answers</vt:lpstr>
      <vt:lpstr>Activity (Physics)</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49</cp:revision>
  <dcterms:created xsi:type="dcterms:W3CDTF">2019-03-21T11:24:14Z</dcterms:created>
  <dcterms:modified xsi:type="dcterms:W3CDTF">2025-02-03T16:02:24Z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